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2"/>
  </p:notesMasterIdLst>
  <p:sldIdLst>
    <p:sldId id="284" r:id="rId2"/>
    <p:sldId id="296" r:id="rId3"/>
    <p:sldId id="315" r:id="rId4"/>
    <p:sldId id="317" r:id="rId5"/>
    <p:sldId id="308" r:id="rId6"/>
    <p:sldId id="309" r:id="rId7"/>
    <p:sldId id="310" r:id="rId8"/>
    <p:sldId id="311" r:id="rId9"/>
    <p:sldId id="312" r:id="rId10"/>
    <p:sldId id="313" r:id="rId11"/>
    <p:sldId id="297" r:id="rId12"/>
    <p:sldId id="345" r:id="rId13"/>
    <p:sldId id="321" r:id="rId14"/>
    <p:sldId id="323" r:id="rId15"/>
    <p:sldId id="346" r:id="rId16"/>
    <p:sldId id="347" r:id="rId17"/>
    <p:sldId id="348" r:id="rId18"/>
    <p:sldId id="304" r:id="rId19"/>
    <p:sldId id="300" r:id="rId20"/>
    <p:sldId id="337" r:id="rId21"/>
    <p:sldId id="338" r:id="rId22"/>
    <p:sldId id="305" r:id="rId23"/>
    <p:sldId id="325" r:id="rId24"/>
    <p:sldId id="327" r:id="rId25"/>
    <p:sldId id="339" r:id="rId26"/>
    <p:sldId id="332" r:id="rId27"/>
    <p:sldId id="333" r:id="rId28"/>
    <p:sldId id="336" r:id="rId29"/>
    <p:sldId id="290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7F14D3-5212-485B-B0D1-CA4B7ED89DB6}">
  <a:tblStyle styleId="{D07F14D3-5212-485B-B0D1-CA4B7ED89DB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418633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955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08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64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17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850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604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323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32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5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886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03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 descr="2.png"/>
          <p:cNvPicPr preferRelativeResize="0"/>
          <p:nvPr/>
        </p:nvPicPr>
        <p:blipFill rotWithShape="1">
          <a:blip r:embed="rId2">
            <a:alphaModFix/>
          </a:blip>
          <a:srcRect l="45142" b="9288"/>
          <a:stretch/>
        </p:blipFill>
        <p:spPr>
          <a:xfrm rot="5400000">
            <a:off x="1066799" y="-1085850"/>
            <a:ext cx="1857375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 descr="11.png"/>
          <p:cNvPicPr preferRelativeResize="0"/>
          <p:nvPr/>
        </p:nvPicPr>
        <p:blipFill rotWithShape="1">
          <a:blip r:embed="rId3">
            <a:alphaModFix/>
          </a:blip>
          <a:srcRect r="35069" b="2780"/>
          <a:stretch/>
        </p:blipFill>
        <p:spPr>
          <a:xfrm rot="5400000">
            <a:off x="2296512" y="2182212"/>
            <a:ext cx="1579174" cy="434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 descr="7.png"/>
          <p:cNvPicPr preferRelativeResize="0"/>
          <p:nvPr/>
        </p:nvPicPr>
        <p:blipFill rotWithShape="1">
          <a:blip r:embed="rId4">
            <a:alphaModFix/>
          </a:blip>
          <a:srcRect r="20660" b="38811"/>
          <a:stretch/>
        </p:blipFill>
        <p:spPr>
          <a:xfrm>
            <a:off x="5626393" y="2481475"/>
            <a:ext cx="3517606" cy="26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 descr="4.png"/>
          <p:cNvPicPr preferRelativeResize="0"/>
          <p:nvPr/>
        </p:nvPicPr>
        <p:blipFill rotWithShape="1">
          <a:blip r:embed="rId5">
            <a:alphaModFix/>
          </a:blip>
          <a:srcRect r="26809"/>
          <a:stretch/>
        </p:blipFill>
        <p:spPr>
          <a:xfrm rot="-5400000">
            <a:off x="5465074" y="-1026424"/>
            <a:ext cx="2662025" cy="4695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Shape 13"/>
          <p:cNvGrpSpPr/>
          <p:nvPr/>
        </p:nvGrpSpPr>
        <p:grpSpPr>
          <a:xfrm>
            <a:off x="1638168" y="1095866"/>
            <a:ext cx="5867786" cy="2951911"/>
            <a:chOff x="615225" y="581250"/>
            <a:chExt cx="7913399" cy="3981000"/>
          </a:xfrm>
        </p:grpSpPr>
        <p:sp>
          <p:nvSpPr>
            <p:cNvPr id="14" name="Shape 14"/>
            <p:cNvSpPr/>
            <p:nvPr/>
          </p:nvSpPr>
          <p:spPr>
            <a:xfrm>
              <a:off x="615225" y="581250"/>
              <a:ext cx="7913399" cy="3981000"/>
            </a:xfrm>
            <a:prstGeom prst="rect">
              <a:avLst/>
            </a:prstGeom>
            <a:solidFill>
              <a:srgbClr val="FFFFFF">
                <a:alpha val="92690"/>
              </a:srgbClr>
            </a:solidFill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704880" y="666850"/>
              <a:ext cx="7734000" cy="3809699"/>
            </a:xfrm>
            <a:prstGeom prst="rect">
              <a:avLst/>
            </a:prstGeom>
            <a:noFill/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962150" y="1171525"/>
            <a:ext cx="5219699" cy="2800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7" name="Shape 17" descr="1.png"/>
          <p:cNvPicPr preferRelativeResize="0"/>
          <p:nvPr/>
        </p:nvPicPr>
        <p:blipFill rotWithShape="1">
          <a:blip r:embed="rId6">
            <a:alphaModFix/>
          </a:blip>
          <a:srcRect r="34262" b="14813"/>
          <a:stretch/>
        </p:blipFill>
        <p:spPr>
          <a:xfrm flipH="1">
            <a:off x="0" y="1209674"/>
            <a:ext cx="2536474" cy="393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 descr="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51375">
            <a:off x="7110166" y="2730952"/>
            <a:ext cx="970521" cy="138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ust plan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 descr="11.png"/>
          <p:cNvPicPr preferRelativeResize="0"/>
          <p:nvPr/>
        </p:nvPicPr>
        <p:blipFill rotWithShape="1">
          <a:blip r:embed="rId2">
            <a:alphaModFix/>
          </a:blip>
          <a:srcRect l="43534"/>
          <a:stretch/>
        </p:blipFill>
        <p:spPr>
          <a:xfrm rot="-5400000" flipH="1">
            <a:off x="5076912" y="-1318612"/>
            <a:ext cx="1162050" cy="37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 descr="2.png"/>
          <p:cNvPicPr preferRelativeResize="0"/>
          <p:nvPr/>
        </p:nvPicPr>
        <p:blipFill rotWithShape="1">
          <a:blip r:embed="rId3">
            <a:alphaModFix/>
          </a:blip>
          <a:srcRect l="45142" t="-12064" b="21353"/>
          <a:stretch/>
        </p:blipFill>
        <p:spPr>
          <a:xfrm rot="5400000">
            <a:off x="1066799" y="-1085850"/>
            <a:ext cx="1857375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 descr="11.png"/>
          <p:cNvPicPr preferRelativeResize="0"/>
          <p:nvPr/>
        </p:nvPicPr>
        <p:blipFill rotWithShape="1">
          <a:blip r:embed="rId2">
            <a:alphaModFix/>
          </a:blip>
          <a:srcRect r="35069" b="2780"/>
          <a:stretch/>
        </p:blipFill>
        <p:spPr>
          <a:xfrm rot="5400000">
            <a:off x="2664950" y="2474450"/>
            <a:ext cx="1423324" cy="391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 descr="7.png"/>
          <p:cNvPicPr preferRelativeResize="0"/>
          <p:nvPr/>
        </p:nvPicPr>
        <p:blipFill rotWithShape="1">
          <a:blip r:embed="rId4">
            <a:alphaModFix/>
          </a:blip>
          <a:srcRect r="20660" b="38811"/>
          <a:stretch/>
        </p:blipFill>
        <p:spPr>
          <a:xfrm>
            <a:off x="5972175" y="2743150"/>
            <a:ext cx="3171824" cy="24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 descr="4.png"/>
          <p:cNvPicPr preferRelativeResize="0"/>
          <p:nvPr/>
        </p:nvPicPr>
        <p:blipFill rotWithShape="1">
          <a:blip r:embed="rId5">
            <a:alphaModFix/>
          </a:blip>
          <a:srcRect r="26809"/>
          <a:stretch/>
        </p:blipFill>
        <p:spPr>
          <a:xfrm rot="-5400000">
            <a:off x="6379650" y="-773625"/>
            <a:ext cx="2000250" cy="35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 descr="1.png"/>
          <p:cNvPicPr preferRelativeResize="0"/>
          <p:nvPr/>
        </p:nvPicPr>
        <p:blipFill rotWithShape="1">
          <a:blip r:embed="rId6">
            <a:alphaModFix/>
          </a:blip>
          <a:srcRect r="34262" b="14813"/>
          <a:stretch/>
        </p:blipFill>
        <p:spPr>
          <a:xfrm flipH="1">
            <a:off x="0" y="1209674"/>
            <a:ext cx="2536474" cy="393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 descr="5.png"/>
          <p:cNvPicPr preferRelativeResize="0"/>
          <p:nvPr/>
        </p:nvPicPr>
        <p:blipFill rotWithShape="1">
          <a:blip r:embed="rId7">
            <a:alphaModFix/>
          </a:blip>
          <a:srcRect r="40695" b="12701"/>
          <a:stretch/>
        </p:blipFill>
        <p:spPr>
          <a:xfrm>
            <a:off x="7548050" y="1476375"/>
            <a:ext cx="1595950" cy="36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Just plants small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 descr="11.png"/>
          <p:cNvPicPr preferRelativeResize="0"/>
          <p:nvPr/>
        </p:nvPicPr>
        <p:blipFill rotWithShape="1">
          <a:blip r:embed="rId2">
            <a:alphaModFix/>
          </a:blip>
          <a:srcRect l="43534"/>
          <a:stretch/>
        </p:blipFill>
        <p:spPr>
          <a:xfrm rot="-5400000" flipH="1">
            <a:off x="6449075" y="-876950"/>
            <a:ext cx="769993" cy="250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 descr="2.png"/>
          <p:cNvPicPr preferRelativeResize="0"/>
          <p:nvPr/>
        </p:nvPicPr>
        <p:blipFill rotWithShape="1">
          <a:blip r:embed="rId3">
            <a:alphaModFix/>
          </a:blip>
          <a:srcRect l="45142" t="-12064" b="21353"/>
          <a:stretch/>
        </p:blipFill>
        <p:spPr>
          <a:xfrm rot="5400000">
            <a:off x="721662" y="-740712"/>
            <a:ext cx="1261775" cy="27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 descr="11.png"/>
          <p:cNvPicPr preferRelativeResize="0"/>
          <p:nvPr/>
        </p:nvPicPr>
        <p:blipFill rotWithShape="1">
          <a:blip r:embed="rId2">
            <a:alphaModFix/>
          </a:blip>
          <a:srcRect r="35069" b="2780"/>
          <a:stretch/>
        </p:blipFill>
        <p:spPr>
          <a:xfrm rot="5400000">
            <a:off x="1477664" y="3663564"/>
            <a:ext cx="789204" cy="217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 descr="7.png"/>
          <p:cNvPicPr preferRelativeResize="0"/>
          <p:nvPr/>
        </p:nvPicPr>
        <p:blipFill rotWithShape="1">
          <a:blip r:embed="rId4">
            <a:alphaModFix/>
          </a:blip>
          <a:srcRect r="20660" b="38811"/>
          <a:stretch/>
        </p:blipFill>
        <p:spPr>
          <a:xfrm>
            <a:off x="6973325" y="3500784"/>
            <a:ext cx="2170675" cy="16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 descr="4.png"/>
          <p:cNvPicPr preferRelativeResize="0"/>
          <p:nvPr/>
        </p:nvPicPr>
        <p:blipFill rotWithShape="1">
          <a:blip r:embed="rId5">
            <a:alphaModFix/>
          </a:blip>
          <a:srcRect r="26809"/>
          <a:stretch/>
        </p:blipFill>
        <p:spPr>
          <a:xfrm rot="-5400000">
            <a:off x="7312293" y="-515832"/>
            <a:ext cx="1325399" cy="233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 descr="1.png"/>
          <p:cNvPicPr preferRelativeResize="0"/>
          <p:nvPr/>
        </p:nvPicPr>
        <p:blipFill rotWithShape="1">
          <a:blip r:embed="rId6">
            <a:alphaModFix/>
          </a:blip>
          <a:srcRect r="34262" b="14813"/>
          <a:stretch/>
        </p:blipFill>
        <p:spPr>
          <a:xfrm flipH="1">
            <a:off x="0" y="2962275"/>
            <a:ext cx="1406426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 descr="5.png"/>
          <p:cNvPicPr preferRelativeResize="0"/>
          <p:nvPr/>
        </p:nvPicPr>
        <p:blipFill rotWithShape="1">
          <a:blip r:embed="rId7">
            <a:alphaModFix/>
          </a:blip>
          <a:srcRect r="40695" b="12701"/>
          <a:stretch/>
        </p:blipFill>
        <p:spPr>
          <a:xfrm>
            <a:off x="8051793" y="2633848"/>
            <a:ext cx="1092207" cy="25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hoto as backgroun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-9525" y="-9525"/>
            <a:ext cx="9153599" cy="5153100"/>
          </a:xfrm>
          <a:prstGeom prst="frame">
            <a:avLst>
              <a:gd name="adj1" fmla="val 6469"/>
            </a:avLst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1" name="Shape 111" descr="3.png"/>
          <p:cNvPicPr preferRelativeResize="0"/>
          <p:nvPr/>
        </p:nvPicPr>
        <p:blipFill rotWithShape="1">
          <a:blip r:embed="rId2">
            <a:alphaModFix/>
          </a:blip>
          <a:srcRect r="17197" b="18533"/>
          <a:stretch/>
        </p:blipFill>
        <p:spPr>
          <a:xfrm>
            <a:off x="6915150" y="2889624"/>
            <a:ext cx="2228849" cy="225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 descr="7.png"/>
          <p:cNvPicPr preferRelativeResize="0"/>
          <p:nvPr/>
        </p:nvPicPr>
        <p:blipFill rotWithShape="1">
          <a:blip r:embed="rId3">
            <a:alphaModFix/>
          </a:blip>
          <a:srcRect l="49259" b="18374"/>
          <a:stretch/>
        </p:blipFill>
        <p:spPr>
          <a:xfrm rot="5400000">
            <a:off x="418137" y="-437187"/>
            <a:ext cx="1478298" cy="233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 descr="11.png"/>
          <p:cNvPicPr preferRelativeResize="0"/>
          <p:nvPr/>
        </p:nvPicPr>
        <p:blipFill rotWithShape="1">
          <a:blip r:embed="rId2">
            <a:alphaModFix/>
          </a:blip>
          <a:srcRect r="35069" b="17702"/>
          <a:stretch/>
        </p:blipFill>
        <p:spPr>
          <a:xfrm rot="5400000">
            <a:off x="1426387" y="1569262"/>
            <a:ext cx="214785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" descr="4.png"/>
          <p:cNvPicPr preferRelativeResize="0"/>
          <p:nvPr/>
        </p:nvPicPr>
        <p:blipFill rotWithShape="1">
          <a:blip r:embed="rId3">
            <a:alphaModFix/>
          </a:blip>
          <a:srcRect r="26809"/>
          <a:stretch/>
        </p:blipFill>
        <p:spPr>
          <a:xfrm rot="-5400000">
            <a:off x="5569537" y="-997537"/>
            <a:ext cx="2586450" cy="456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Shape 22"/>
          <p:cNvGrpSpPr/>
          <p:nvPr/>
        </p:nvGrpSpPr>
        <p:grpSpPr>
          <a:xfrm>
            <a:off x="1638168" y="1095866"/>
            <a:ext cx="5867786" cy="2951911"/>
            <a:chOff x="615225" y="581250"/>
            <a:chExt cx="7913399" cy="3981000"/>
          </a:xfrm>
        </p:grpSpPr>
        <p:sp>
          <p:nvSpPr>
            <p:cNvPr id="23" name="Shape 23"/>
            <p:cNvSpPr/>
            <p:nvPr/>
          </p:nvSpPr>
          <p:spPr>
            <a:xfrm>
              <a:off x="615225" y="581250"/>
              <a:ext cx="7913399" cy="3981000"/>
            </a:xfrm>
            <a:prstGeom prst="rect">
              <a:avLst/>
            </a:prstGeom>
            <a:solidFill>
              <a:srgbClr val="FFFFFF">
                <a:alpha val="92690"/>
              </a:srgbClr>
            </a:solidFill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04880" y="666850"/>
              <a:ext cx="7734000" cy="3809699"/>
            </a:xfrm>
            <a:prstGeom prst="rect">
              <a:avLst/>
            </a:prstGeom>
            <a:noFill/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1924050" y="1659550"/>
            <a:ext cx="52959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685800" y="29162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 i="1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 i="1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 i="1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 i="1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 i="1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 i="1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 i="1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 i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27" name="Shape 27" descr="3.png"/>
          <p:cNvPicPr preferRelativeResize="0"/>
          <p:nvPr/>
        </p:nvPicPr>
        <p:blipFill rotWithShape="1">
          <a:blip r:embed="rId4">
            <a:alphaModFix/>
          </a:blip>
          <a:srcRect r="17197" b="18533"/>
          <a:stretch/>
        </p:blipFill>
        <p:spPr>
          <a:xfrm>
            <a:off x="6162675" y="2128700"/>
            <a:ext cx="2981324" cy="30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8" descr="7.png"/>
          <p:cNvPicPr preferRelativeResize="0"/>
          <p:nvPr/>
        </p:nvPicPr>
        <p:blipFill rotWithShape="1">
          <a:blip r:embed="rId5">
            <a:alphaModFix/>
          </a:blip>
          <a:srcRect l="49259" b="18374"/>
          <a:stretch/>
        </p:blipFill>
        <p:spPr>
          <a:xfrm rot="5400000">
            <a:off x="603174" y="-622225"/>
            <a:ext cx="2117874" cy="334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3.png"/>
          <p:cNvPicPr preferRelativeResize="0"/>
          <p:nvPr/>
        </p:nvPicPr>
        <p:blipFill rotWithShape="1">
          <a:blip r:embed="rId2">
            <a:alphaModFix/>
          </a:blip>
          <a:srcRect r="17197" b="18533"/>
          <a:stretch/>
        </p:blipFill>
        <p:spPr>
          <a:xfrm>
            <a:off x="6162675" y="2128700"/>
            <a:ext cx="2981324" cy="30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1" descr="7.png"/>
          <p:cNvPicPr preferRelativeResize="0"/>
          <p:nvPr/>
        </p:nvPicPr>
        <p:blipFill rotWithShape="1">
          <a:blip r:embed="rId3">
            <a:alphaModFix/>
          </a:blip>
          <a:srcRect l="49259" b="18374"/>
          <a:stretch/>
        </p:blipFill>
        <p:spPr>
          <a:xfrm rot="5400000">
            <a:off x="603174" y="-622225"/>
            <a:ext cx="2117874" cy="3343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Shape 32"/>
          <p:cNvGrpSpPr/>
          <p:nvPr/>
        </p:nvGrpSpPr>
        <p:grpSpPr>
          <a:xfrm>
            <a:off x="1638168" y="1095794"/>
            <a:ext cx="5867786" cy="2951911"/>
            <a:chOff x="615225" y="581250"/>
            <a:chExt cx="7913399" cy="3981000"/>
          </a:xfrm>
        </p:grpSpPr>
        <p:sp>
          <p:nvSpPr>
            <p:cNvPr id="33" name="Shape 33"/>
            <p:cNvSpPr/>
            <p:nvPr/>
          </p:nvSpPr>
          <p:spPr>
            <a:xfrm>
              <a:off x="615225" y="581250"/>
              <a:ext cx="7913399" cy="3981000"/>
            </a:xfrm>
            <a:prstGeom prst="rect">
              <a:avLst/>
            </a:prstGeom>
            <a:solidFill>
              <a:srgbClr val="FFFFFF">
                <a:alpha val="92690"/>
              </a:srgbClr>
            </a:solidFill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704880" y="666850"/>
              <a:ext cx="7734000" cy="3809699"/>
            </a:xfrm>
            <a:prstGeom prst="rect">
              <a:avLst/>
            </a:prstGeom>
            <a:noFill/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/>
          <p:nvPr/>
        </p:nvSpPr>
        <p:spPr>
          <a:xfrm>
            <a:off x="4276500" y="3703848"/>
            <a:ext cx="590999" cy="590999"/>
          </a:xfrm>
          <a:prstGeom prst="ellipse">
            <a:avLst/>
          </a:prstGeom>
          <a:solidFill>
            <a:srgbClr val="231F1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2750400" y="1164100"/>
            <a:ext cx="3643200" cy="28166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defRPr sz="1800" i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defRPr sz="1800" i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defRPr sz="1800" i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defRPr sz="1800" i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defRPr sz="1800" i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defRPr sz="1800" i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defRPr sz="1800" i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defRPr sz="1800" i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defRPr sz="1800" i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/>
          <p:nvPr/>
        </p:nvSpPr>
        <p:spPr>
          <a:xfrm>
            <a:off x="3593400" y="3748272"/>
            <a:ext cx="1957200" cy="3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”</a:t>
            </a:r>
          </a:p>
        </p:txBody>
      </p:sp>
      <p:pic>
        <p:nvPicPr>
          <p:cNvPr id="38" name="Shape 38" descr="10.png"/>
          <p:cNvPicPr preferRelativeResize="0"/>
          <p:nvPr/>
        </p:nvPicPr>
        <p:blipFill rotWithShape="1">
          <a:blip r:embed="rId4">
            <a:alphaModFix/>
          </a:blip>
          <a:srcRect l="17184" b="50541"/>
          <a:stretch/>
        </p:blipFill>
        <p:spPr>
          <a:xfrm>
            <a:off x="-9524" y="2599625"/>
            <a:ext cx="3138200" cy="254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 descr="2.png"/>
          <p:cNvPicPr preferRelativeResize="0"/>
          <p:nvPr/>
        </p:nvPicPr>
        <p:blipFill rotWithShape="1">
          <a:blip r:embed="rId5">
            <a:alphaModFix/>
          </a:blip>
          <a:srcRect r="34288" b="26905"/>
          <a:stretch/>
        </p:blipFill>
        <p:spPr>
          <a:xfrm rot="-5400000">
            <a:off x="6531675" y="-493150"/>
            <a:ext cx="2138224" cy="310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 descr="3.png"/>
          <p:cNvPicPr preferRelativeResize="0"/>
          <p:nvPr/>
        </p:nvPicPr>
        <p:blipFill rotWithShape="1">
          <a:blip r:embed="rId2">
            <a:alphaModFix/>
          </a:blip>
          <a:srcRect l="50049" t="-17056" r="-4964" b="19199"/>
          <a:stretch/>
        </p:blipFill>
        <p:spPr>
          <a:xfrm rot="5400000">
            <a:off x="1031774" y="-1060350"/>
            <a:ext cx="2527500" cy="462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Shape 42"/>
          <p:cNvGrpSpPr/>
          <p:nvPr/>
        </p:nvGrpSpPr>
        <p:grpSpPr>
          <a:xfrm>
            <a:off x="615225" y="581250"/>
            <a:ext cx="7913399" cy="3981000"/>
            <a:chOff x="615225" y="581250"/>
            <a:chExt cx="7913399" cy="3981000"/>
          </a:xfrm>
        </p:grpSpPr>
        <p:sp>
          <p:nvSpPr>
            <p:cNvPr id="43" name="Shape 43"/>
            <p:cNvSpPr/>
            <p:nvPr/>
          </p:nvSpPr>
          <p:spPr>
            <a:xfrm>
              <a:off x="615225" y="581250"/>
              <a:ext cx="7913399" cy="3981000"/>
            </a:xfrm>
            <a:prstGeom prst="rect">
              <a:avLst/>
            </a:prstGeom>
            <a:solidFill>
              <a:srgbClr val="FFFFFF">
                <a:alpha val="92690"/>
              </a:srgbClr>
            </a:solidFill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704880" y="666850"/>
              <a:ext cx="7734000" cy="3809699"/>
            </a:xfrm>
            <a:prstGeom prst="rect">
              <a:avLst/>
            </a:prstGeom>
            <a:noFill/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51600" y="1044175"/>
            <a:ext cx="6640799" cy="95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51600" y="2122449"/>
            <a:ext cx="6640799" cy="232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◉"/>
              <a:defRPr/>
            </a:lvl1pPr>
            <a:lvl2pPr lvl="1">
              <a:spcBef>
                <a:spcPts val="0"/>
              </a:spcBef>
              <a:buChar char="◎"/>
              <a:defRPr/>
            </a:lvl2pPr>
            <a:lvl3pPr lvl="2">
              <a:spcBef>
                <a:spcPts val="0"/>
              </a:spcBef>
              <a:buChar char="○"/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47" name="Shape 47" descr="5.png"/>
          <p:cNvPicPr preferRelativeResize="0"/>
          <p:nvPr/>
        </p:nvPicPr>
        <p:blipFill rotWithShape="1">
          <a:blip r:embed="rId3">
            <a:alphaModFix/>
          </a:blip>
          <a:srcRect r="36415" b="23112"/>
          <a:stretch/>
        </p:blipFill>
        <p:spPr>
          <a:xfrm>
            <a:off x="7397875" y="1847850"/>
            <a:ext cx="1746124" cy="329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 descr="6.png"/>
          <p:cNvPicPr preferRelativeResize="0"/>
          <p:nvPr/>
        </p:nvPicPr>
        <p:blipFill rotWithShape="1">
          <a:blip r:embed="rId4">
            <a:alphaModFix/>
          </a:blip>
          <a:srcRect l="11090" r="-11089" b="16541"/>
          <a:stretch/>
        </p:blipFill>
        <p:spPr>
          <a:xfrm>
            <a:off x="-19050" y="3355500"/>
            <a:ext cx="1746125" cy="17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 descr="2.png"/>
          <p:cNvPicPr preferRelativeResize="0"/>
          <p:nvPr/>
        </p:nvPicPr>
        <p:blipFill rotWithShape="1">
          <a:blip r:embed="rId2">
            <a:alphaModFix/>
          </a:blip>
          <a:srcRect r="34288" b="26905"/>
          <a:stretch/>
        </p:blipFill>
        <p:spPr>
          <a:xfrm rot="-5400000">
            <a:off x="6531675" y="-493150"/>
            <a:ext cx="2138224" cy="3105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Shape 51"/>
          <p:cNvGrpSpPr/>
          <p:nvPr/>
        </p:nvGrpSpPr>
        <p:grpSpPr>
          <a:xfrm>
            <a:off x="615225" y="581250"/>
            <a:ext cx="7913399" cy="3981000"/>
            <a:chOff x="615225" y="581250"/>
            <a:chExt cx="7913399" cy="3981000"/>
          </a:xfrm>
        </p:grpSpPr>
        <p:sp>
          <p:nvSpPr>
            <p:cNvPr id="52" name="Shape 52"/>
            <p:cNvSpPr/>
            <p:nvPr/>
          </p:nvSpPr>
          <p:spPr>
            <a:xfrm>
              <a:off x="615225" y="581250"/>
              <a:ext cx="7913399" cy="3981000"/>
            </a:xfrm>
            <a:prstGeom prst="rect">
              <a:avLst/>
            </a:prstGeom>
            <a:solidFill>
              <a:srgbClr val="FFFFFF">
                <a:alpha val="92690"/>
              </a:srgbClr>
            </a:solidFill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704880" y="666850"/>
              <a:ext cx="7734000" cy="3809699"/>
            </a:xfrm>
            <a:prstGeom prst="rect">
              <a:avLst/>
            </a:prstGeom>
            <a:noFill/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251600" y="1044175"/>
            <a:ext cx="6640799" cy="95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191650" y="2115773"/>
            <a:ext cx="3281699" cy="215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4670800" y="2115773"/>
            <a:ext cx="3281699" cy="215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57" name="Shape 57" descr="7.png"/>
          <p:cNvPicPr preferRelativeResize="0"/>
          <p:nvPr/>
        </p:nvPicPr>
        <p:blipFill rotWithShape="1">
          <a:blip r:embed="rId3">
            <a:alphaModFix/>
          </a:blip>
          <a:srcRect l="57520" b="21764"/>
          <a:stretch/>
        </p:blipFill>
        <p:spPr>
          <a:xfrm>
            <a:off x="0" y="2380575"/>
            <a:ext cx="1528900" cy="276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 descr="11.png"/>
          <p:cNvPicPr preferRelativeResize="0"/>
          <p:nvPr/>
        </p:nvPicPr>
        <p:blipFill rotWithShape="1">
          <a:blip r:embed="rId4">
            <a:alphaModFix/>
          </a:blip>
          <a:srcRect r="35069" b="72214"/>
          <a:stretch/>
        </p:blipFill>
        <p:spPr>
          <a:xfrm>
            <a:off x="7005675" y="3455207"/>
            <a:ext cx="2147850" cy="16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 descr="11.png"/>
          <p:cNvPicPr preferRelativeResize="0"/>
          <p:nvPr/>
        </p:nvPicPr>
        <p:blipFill rotWithShape="1">
          <a:blip r:embed="rId2">
            <a:alphaModFix/>
          </a:blip>
          <a:srcRect l="45000" b="3157"/>
          <a:stretch/>
        </p:blipFill>
        <p:spPr>
          <a:xfrm>
            <a:off x="-11013" y="1333538"/>
            <a:ext cx="118127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 descr="4.png"/>
          <p:cNvPicPr preferRelativeResize="0"/>
          <p:nvPr/>
        </p:nvPicPr>
        <p:blipFill rotWithShape="1">
          <a:blip r:embed="rId3">
            <a:alphaModFix/>
          </a:blip>
          <a:srcRect l="-5401" t="-6270" r="32211" b="6270"/>
          <a:stretch/>
        </p:blipFill>
        <p:spPr>
          <a:xfrm rot="-5400000" flipH="1">
            <a:off x="6293387" y="2292887"/>
            <a:ext cx="2062674" cy="3638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Shape 62"/>
          <p:cNvGrpSpPr/>
          <p:nvPr/>
        </p:nvGrpSpPr>
        <p:grpSpPr>
          <a:xfrm>
            <a:off x="615225" y="581250"/>
            <a:ext cx="7913399" cy="3981000"/>
            <a:chOff x="615225" y="581250"/>
            <a:chExt cx="7913399" cy="3981000"/>
          </a:xfrm>
        </p:grpSpPr>
        <p:sp>
          <p:nvSpPr>
            <p:cNvPr id="63" name="Shape 63"/>
            <p:cNvSpPr/>
            <p:nvPr/>
          </p:nvSpPr>
          <p:spPr>
            <a:xfrm>
              <a:off x="615225" y="581250"/>
              <a:ext cx="7913399" cy="3981000"/>
            </a:xfrm>
            <a:prstGeom prst="rect">
              <a:avLst/>
            </a:prstGeom>
            <a:solidFill>
              <a:srgbClr val="FFFFFF">
                <a:alpha val="92690"/>
              </a:srgbClr>
            </a:solidFill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4880" y="666850"/>
              <a:ext cx="7734000" cy="3809699"/>
            </a:xfrm>
            <a:prstGeom prst="rect">
              <a:avLst/>
            </a:prstGeom>
            <a:noFill/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251600" y="1044175"/>
            <a:ext cx="6640799" cy="95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1176100" y="2127925"/>
            <a:ext cx="2168400" cy="2334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3455676" y="2127925"/>
            <a:ext cx="2168400" cy="2334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5735253" y="2127925"/>
            <a:ext cx="2168400" cy="2334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pic>
        <p:nvPicPr>
          <p:cNvPr id="69" name="Shape 69" descr="1.png"/>
          <p:cNvPicPr preferRelativeResize="0"/>
          <p:nvPr/>
        </p:nvPicPr>
        <p:blipFill rotWithShape="1">
          <a:blip r:embed="rId4">
            <a:alphaModFix/>
          </a:blip>
          <a:srcRect l="-13090" t="-8865" r="39793" b="42702"/>
          <a:stretch/>
        </p:blipFill>
        <p:spPr>
          <a:xfrm rot="-5400000">
            <a:off x="6943724" y="-90783"/>
            <a:ext cx="2133600" cy="230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 descr="7.png"/>
          <p:cNvPicPr preferRelativeResize="0"/>
          <p:nvPr/>
        </p:nvPicPr>
        <p:blipFill rotWithShape="1">
          <a:blip r:embed="rId2">
            <a:alphaModFix/>
          </a:blip>
          <a:srcRect l="49259" b="18374"/>
          <a:stretch/>
        </p:blipFill>
        <p:spPr>
          <a:xfrm rot="5400000">
            <a:off x="418137" y="-437187"/>
            <a:ext cx="1478298" cy="2333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Shape 72"/>
          <p:cNvGrpSpPr/>
          <p:nvPr/>
        </p:nvGrpSpPr>
        <p:grpSpPr>
          <a:xfrm>
            <a:off x="615225" y="581250"/>
            <a:ext cx="7913399" cy="3981000"/>
            <a:chOff x="615225" y="581250"/>
            <a:chExt cx="7913399" cy="3981000"/>
          </a:xfrm>
        </p:grpSpPr>
        <p:sp>
          <p:nvSpPr>
            <p:cNvPr id="73" name="Shape 73"/>
            <p:cNvSpPr/>
            <p:nvPr/>
          </p:nvSpPr>
          <p:spPr>
            <a:xfrm>
              <a:off x="615225" y="581250"/>
              <a:ext cx="7913399" cy="3981000"/>
            </a:xfrm>
            <a:prstGeom prst="rect">
              <a:avLst/>
            </a:prstGeom>
            <a:solidFill>
              <a:srgbClr val="FFFFFF">
                <a:alpha val="92690"/>
              </a:srgbClr>
            </a:solidFill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704880" y="666850"/>
              <a:ext cx="7734000" cy="3809699"/>
            </a:xfrm>
            <a:prstGeom prst="rect">
              <a:avLst/>
            </a:prstGeom>
            <a:noFill/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251600" y="1044175"/>
            <a:ext cx="6640799" cy="498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000"/>
            </a:lvl1pPr>
            <a:lvl2pPr lvl="1" algn="ctr">
              <a:spcBef>
                <a:spcPts val="0"/>
              </a:spcBef>
              <a:buSzPct val="100000"/>
              <a:defRPr sz="3000"/>
            </a:lvl2pPr>
            <a:lvl3pPr lvl="2" algn="ctr">
              <a:spcBef>
                <a:spcPts val="0"/>
              </a:spcBef>
              <a:buSzPct val="100000"/>
              <a:defRPr sz="3000"/>
            </a:lvl3pPr>
            <a:lvl4pPr lvl="3" algn="ctr">
              <a:spcBef>
                <a:spcPts val="0"/>
              </a:spcBef>
              <a:buSzPct val="100000"/>
              <a:defRPr sz="3000"/>
            </a:lvl4pPr>
            <a:lvl5pPr lvl="4" algn="ctr">
              <a:spcBef>
                <a:spcPts val="0"/>
              </a:spcBef>
              <a:buSzPct val="100000"/>
              <a:defRPr sz="3000"/>
            </a:lvl5pPr>
            <a:lvl6pPr lvl="5" algn="ctr">
              <a:spcBef>
                <a:spcPts val="0"/>
              </a:spcBef>
              <a:buSzPct val="100000"/>
              <a:defRPr sz="3000"/>
            </a:lvl6pPr>
            <a:lvl7pPr lvl="6" algn="ctr">
              <a:spcBef>
                <a:spcPts val="0"/>
              </a:spcBef>
              <a:buSzPct val="100000"/>
              <a:defRPr sz="3000"/>
            </a:lvl7pPr>
            <a:lvl8pPr lvl="7" algn="ctr">
              <a:spcBef>
                <a:spcPts val="0"/>
              </a:spcBef>
              <a:buSzPct val="100000"/>
              <a:defRPr sz="3000"/>
            </a:lvl8pPr>
            <a:lvl9pPr lvl="8" algn="ctr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pic>
        <p:nvPicPr>
          <p:cNvPr id="76" name="Shape 76" descr="3.png"/>
          <p:cNvPicPr preferRelativeResize="0"/>
          <p:nvPr/>
        </p:nvPicPr>
        <p:blipFill rotWithShape="1">
          <a:blip r:embed="rId3">
            <a:alphaModFix/>
          </a:blip>
          <a:srcRect r="17197" b="18533"/>
          <a:stretch/>
        </p:blipFill>
        <p:spPr>
          <a:xfrm>
            <a:off x="6915150" y="2889624"/>
            <a:ext cx="2228849" cy="22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3.png"/>
          <p:cNvPicPr preferRelativeResize="0"/>
          <p:nvPr/>
        </p:nvPicPr>
        <p:blipFill rotWithShape="1">
          <a:blip r:embed="rId2">
            <a:alphaModFix/>
          </a:blip>
          <a:srcRect r="17197" b="18533"/>
          <a:stretch/>
        </p:blipFill>
        <p:spPr>
          <a:xfrm>
            <a:off x="6915150" y="2889624"/>
            <a:ext cx="2228849" cy="2253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Shape 79"/>
          <p:cNvGrpSpPr/>
          <p:nvPr/>
        </p:nvGrpSpPr>
        <p:grpSpPr>
          <a:xfrm>
            <a:off x="615225" y="581250"/>
            <a:ext cx="7913399" cy="3981000"/>
            <a:chOff x="615225" y="581250"/>
            <a:chExt cx="7913399" cy="3981000"/>
          </a:xfrm>
        </p:grpSpPr>
        <p:sp>
          <p:nvSpPr>
            <p:cNvPr id="80" name="Shape 80"/>
            <p:cNvSpPr/>
            <p:nvPr/>
          </p:nvSpPr>
          <p:spPr>
            <a:xfrm>
              <a:off x="615225" y="581250"/>
              <a:ext cx="7913399" cy="3981000"/>
            </a:xfrm>
            <a:prstGeom prst="rect">
              <a:avLst/>
            </a:prstGeom>
            <a:solidFill>
              <a:srgbClr val="FFFFFF">
                <a:alpha val="92690"/>
              </a:srgbClr>
            </a:solidFill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704880" y="666850"/>
              <a:ext cx="7734000" cy="3809699"/>
            </a:xfrm>
            <a:prstGeom prst="rect">
              <a:avLst/>
            </a:prstGeom>
            <a:noFill/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885825" y="3949100"/>
            <a:ext cx="73724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360"/>
              </a:spcBef>
              <a:buSzPct val="100000"/>
              <a:buNone/>
              <a:defRPr sz="1200"/>
            </a:lvl1pPr>
          </a:lstStyle>
          <a:p>
            <a:endParaRPr/>
          </a:p>
        </p:txBody>
      </p:sp>
      <p:pic>
        <p:nvPicPr>
          <p:cNvPr id="83" name="Shape 83" descr="7.png"/>
          <p:cNvPicPr preferRelativeResize="0"/>
          <p:nvPr/>
        </p:nvPicPr>
        <p:blipFill rotWithShape="1">
          <a:blip r:embed="rId3">
            <a:alphaModFix/>
          </a:blip>
          <a:srcRect l="49259" b="18374"/>
          <a:stretch/>
        </p:blipFill>
        <p:spPr>
          <a:xfrm rot="5400000">
            <a:off x="418137" y="-437187"/>
            <a:ext cx="1478298" cy="233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 descr="5.png"/>
          <p:cNvPicPr preferRelativeResize="0"/>
          <p:nvPr/>
        </p:nvPicPr>
        <p:blipFill rotWithShape="1">
          <a:blip r:embed="rId2">
            <a:alphaModFix/>
          </a:blip>
          <a:srcRect r="40695" b="12701"/>
          <a:stretch/>
        </p:blipFill>
        <p:spPr>
          <a:xfrm>
            <a:off x="7727980" y="1889850"/>
            <a:ext cx="1416019" cy="32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 descr="11.png"/>
          <p:cNvPicPr preferRelativeResize="0"/>
          <p:nvPr/>
        </p:nvPicPr>
        <p:blipFill rotWithShape="1">
          <a:blip r:embed="rId3">
            <a:alphaModFix/>
          </a:blip>
          <a:srcRect l="43534" b="9942"/>
          <a:stretch/>
        </p:blipFill>
        <p:spPr>
          <a:xfrm rot="-5400000" flipH="1">
            <a:off x="6860725" y="-1130750"/>
            <a:ext cx="1162050" cy="34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 descr="11.png"/>
          <p:cNvPicPr preferRelativeResize="0"/>
          <p:nvPr/>
        </p:nvPicPr>
        <p:blipFill rotWithShape="1">
          <a:blip r:embed="rId3">
            <a:alphaModFix/>
          </a:blip>
          <a:srcRect r="35069" b="2780"/>
          <a:stretch/>
        </p:blipFill>
        <p:spPr>
          <a:xfrm rot="5400000">
            <a:off x="1236200" y="2474450"/>
            <a:ext cx="1423324" cy="391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Shape 88"/>
          <p:cNvGrpSpPr/>
          <p:nvPr/>
        </p:nvGrpSpPr>
        <p:grpSpPr>
          <a:xfrm>
            <a:off x="615225" y="581250"/>
            <a:ext cx="7913399" cy="3981000"/>
            <a:chOff x="615225" y="581250"/>
            <a:chExt cx="7913399" cy="3981000"/>
          </a:xfrm>
        </p:grpSpPr>
        <p:sp>
          <p:nvSpPr>
            <p:cNvPr id="89" name="Shape 89"/>
            <p:cNvSpPr/>
            <p:nvPr/>
          </p:nvSpPr>
          <p:spPr>
            <a:xfrm>
              <a:off x="615225" y="581250"/>
              <a:ext cx="7913399" cy="3981000"/>
            </a:xfrm>
            <a:prstGeom prst="rect">
              <a:avLst/>
            </a:prstGeom>
            <a:solidFill>
              <a:srgbClr val="FFFFFF">
                <a:alpha val="92690"/>
              </a:srgbClr>
            </a:solidFill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704880" y="666850"/>
              <a:ext cx="7734000" cy="3809699"/>
            </a:xfrm>
            <a:prstGeom prst="rect">
              <a:avLst/>
            </a:prstGeom>
            <a:noFill/>
            <a:ln w="9525" cap="flat" cmpd="sng">
              <a:solidFill>
                <a:srgbClr val="231F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1" name="Shape 91" descr="2.png"/>
          <p:cNvPicPr preferRelativeResize="0"/>
          <p:nvPr/>
        </p:nvPicPr>
        <p:blipFill rotWithShape="1">
          <a:blip r:embed="rId4">
            <a:alphaModFix/>
          </a:blip>
          <a:srcRect l="45142" t="-12064" b="21353"/>
          <a:stretch/>
        </p:blipFill>
        <p:spPr>
          <a:xfrm rot="5400000">
            <a:off x="949199" y="-968250"/>
            <a:ext cx="1654425" cy="357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 descr="6.png"/>
          <p:cNvPicPr preferRelativeResize="0"/>
          <p:nvPr/>
        </p:nvPicPr>
        <p:blipFill rotWithShape="1">
          <a:blip r:embed="rId5">
            <a:alphaModFix/>
          </a:blip>
          <a:srcRect l="11090" r="-11089" b="16541"/>
          <a:stretch/>
        </p:blipFill>
        <p:spPr>
          <a:xfrm flipH="1">
            <a:off x="7639049" y="3602475"/>
            <a:ext cx="1504949" cy="1541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251600" y="1044175"/>
            <a:ext cx="6640799" cy="95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251600" y="2122449"/>
            <a:ext cx="6640799" cy="232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2"/>
              </a:buClr>
              <a:buFont typeface="Tinos"/>
              <a:buChar char="◉"/>
              <a:defRPr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>
              <a:spcBef>
                <a:spcPts val="480"/>
              </a:spcBef>
              <a:buClr>
                <a:schemeClr val="dk2"/>
              </a:buClr>
              <a:buFont typeface="Tinos"/>
              <a:buChar char="◎"/>
              <a:defRPr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>
              <a:spcBef>
                <a:spcPts val="480"/>
              </a:spcBef>
              <a:buClr>
                <a:schemeClr val="dk2"/>
              </a:buClr>
              <a:buFont typeface="Tinos"/>
              <a:buChar char="○"/>
              <a:defRPr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>
              <a:spcBef>
                <a:spcPts val="360"/>
              </a:spcBef>
              <a:buClr>
                <a:schemeClr val="dk2"/>
              </a:buClr>
              <a:buFont typeface="Tinos"/>
              <a:defRPr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>
              <a:spcBef>
                <a:spcPts val="360"/>
              </a:spcBef>
              <a:buClr>
                <a:schemeClr val="dk2"/>
              </a:buClr>
              <a:buFont typeface="Tinos"/>
              <a:defRPr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>
              <a:spcBef>
                <a:spcPts val="360"/>
              </a:spcBef>
              <a:buClr>
                <a:schemeClr val="dk2"/>
              </a:buClr>
              <a:buFont typeface="Tinos"/>
              <a:defRPr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>
              <a:spcBef>
                <a:spcPts val="360"/>
              </a:spcBef>
              <a:buClr>
                <a:schemeClr val="dk2"/>
              </a:buClr>
              <a:buFont typeface="Tinos"/>
              <a:defRPr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>
              <a:spcBef>
                <a:spcPts val="360"/>
              </a:spcBef>
              <a:buClr>
                <a:schemeClr val="dk2"/>
              </a:buClr>
              <a:buFont typeface="Tinos"/>
              <a:defRPr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>
              <a:spcBef>
                <a:spcPts val="360"/>
              </a:spcBef>
              <a:buClr>
                <a:schemeClr val="dk2"/>
              </a:buClr>
              <a:buFont typeface="Tinos"/>
              <a:defRPr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zh.wikipedia.org/wiki/%E8%87%BA%E5%8D%97%E9%83%BD%E6%9C%83%E5%8D%80#/media/File:Population_density_map_of_Tainan_(Dec_2009).svg" TargetMode="External"/><Relationship Id="rId5" Type="http://schemas.openxmlformats.org/officeDocument/2006/relationships/image" Target="../media/image55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hyperlink" Target="https://zh.wikipedia.org/wiki/%E8%87%BA%E5%8D%97%E9%83%BD%E6%9C%83%E5%8D%80#/media/File:Population_density_map_of_Tainan_(Dec_2009).svg" TargetMode="Externa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tainan.gov.tw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biodiversitylibrary.org/" TargetMode="External"/><Relationship Id="rId4" Type="http://schemas.openxmlformats.org/officeDocument/2006/relationships/hyperlink" Target="http://data.tainan.gov.tw/dataset/tainan-park-info/resource/9378f8dd-3d41-4cdb-bb52-e6e084e80a7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hyperlink" Target="http://data.tainan.gov.tw/dataset/denguefevercases/resource/7617bfcd-20e2-4f8d-a83b-6f6b479367f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ctrTitle"/>
          </p:nvPr>
        </p:nvSpPr>
        <p:spPr>
          <a:xfrm>
            <a:off x="1962150" y="1171525"/>
            <a:ext cx="5219699" cy="2800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台南登革熱</a:t>
            </a:r>
            <a:endParaRPr lang="en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93" b="85821" l="200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87"/>
          <a:stretch/>
        </p:blipFill>
        <p:spPr>
          <a:xfrm rot="1528669">
            <a:off x="8042074" y="562477"/>
            <a:ext cx="779948" cy="6090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93" b="85821" l="200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87"/>
          <a:stretch/>
        </p:blipFill>
        <p:spPr>
          <a:xfrm rot="21392844" flipH="1">
            <a:off x="1477069" y="3449032"/>
            <a:ext cx="970161" cy="7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991024" y="-54720"/>
            <a:ext cx="10436254" cy="5218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90" y="2530865"/>
            <a:ext cx="2684302" cy="243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178" y="2538279"/>
            <a:ext cx="2684302" cy="243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9" y="2548626"/>
            <a:ext cx="2684302" cy="243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08" y="115750"/>
            <a:ext cx="2684302" cy="243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05" y="124346"/>
            <a:ext cx="2684302" cy="243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8" y="135817"/>
            <a:ext cx="2684302" cy="2430000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7806887" y="4865863"/>
            <a:ext cx="177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31-36 </a:t>
            </a:r>
            <a:r>
              <a:rPr lang="en-US" altLang="zh-TW" dirty="0" smtClean="0"/>
              <a:t>/ </a:t>
            </a:r>
            <a:r>
              <a:rPr lang="zh-TW" altLang="en-US" sz="1100" dirty="0" smtClean="0"/>
              <a:t>共</a:t>
            </a:r>
            <a:r>
              <a:rPr lang="en-US" altLang="zh-TW" sz="1100" dirty="0" smtClean="0"/>
              <a:t>37</a:t>
            </a:r>
            <a:r>
              <a:rPr lang="zh-TW" altLang="en-US" sz="1100" dirty="0" smtClean="0"/>
              <a:t>個區</a:t>
            </a:r>
            <a:endParaRPr lang="zh-TW" altLang="en-US" sz="11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563395" y="4906916"/>
            <a:ext cx="1777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/>
              <a:t>(</a:t>
            </a:r>
            <a:r>
              <a:rPr lang="zh-TW" altLang="en-US" sz="1100" dirty="0" smtClean="0"/>
              <a:t>北門區無病例資料</a:t>
            </a:r>
            <a:r>
              <a:rPr lang="en-US" altLang="zh-TW" sz="1100" dirty="0" smtClean="0"/>
              <a:t>)</a:t>
            </a:r>
            <a:endParaRPr lang="zh-TW" altLang="en-US" sz="11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805101" y="2170821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0.069%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736748" y="4578352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0.156%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36786" y="2145640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0.101%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96796" y="2145640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0.119%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793609" y="4584854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0.295%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671359" y="4575640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0.058%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-44944" y="4749384"/>
            <a:ext cx="2847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區人口</a:t>
            </a:r>
            <a:endParaRPr lang="en-US" altLang="zh-TW" sz="1100" b="1" dirty="0" smtClean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  <a:p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台南病例</a:t>
            </a:r>
            <a:endParaRPr lang="zh-TW" altLang="en-US" sz="11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9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5" b="3585"/>
          <a:stretch/>
        </p:blipFill>
        <p:spPr>
          <a:xfrm>
            <a:off x="4125132" y="708917"/>
            <a:ext cx="3555271" cy="373979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436736" y="1695931"/>
            <a:ext cx="28037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安平區、安南區、永康區、東區、中西區、南區、北區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 smtClean="0"/>
              <a:t>占全台南總人口</a:t>
            </a:r>
            <a:r>
              <a:rPr lang="en-US" altLang="zh-TW" dirty="0" smtClean="0"/>
              <a:t>	</a:t>
            </a:r>
            <a:r>
              <a:rPr lang="zh-TW" altLang="en-US" dirty="0" smtClean="0"/>
              <a:t>   </a:t>
            </a:r>
            <a:r>
              <a:rPr lang="en-US" altLang="zh-TW" dirty="0" smtClean="0"/>
              <a:t>53.6%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 smtClean="0"/>
              <a:t>占全台南感染病例數  </a:t>
            </a:r>
            <a:r>
              <a:rPr lang="en-US" altLang="zh-TW" dirty="0" smtClean="0"/>
              <a:t>93.5%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13" name="矩形 12"/>
          <p:cNvSpPr/>
          <p:nvPr/>
        </p:nvSpPr>
        <p:spPr>
          <a:xfrm>
            <a:off x="718299" y="864934"/>
            <a:ext cx="4125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u="sng" dirty="0">
                <a:solidFill>
                  <a:schemeClr val="accent1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rPr>
              <a:t>9</a:t>
            </a:r>
            <a:r>
              <a:rPr lang="zh-TW" altLang="en-US" sz="2400" b="1" u="sng" dirty="0">
                <a:solidFill>
                  <a:schemeClr val="accent1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rPr>
              <a:t>月至</a:t>
            </a:r>
            <a:r>
              <a:rPr lang="en-US" altLang="zh-TW" sz="2400" b="1" u="sng" dirty="0">
                <a:solidFill>
                  <a:schemeClr val="accent1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rPr>
              <a:t>12</a:t>
            </a:r>
            <a:r>
              <a:rPr lang="zh-TW" altLang="en-US" sz="2400" b="1" u="sng" dirty="0" smtClean="0">
                <a:solidFill>
                  <a:schemeClr val="accent1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rPr>
              <a:t>月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rPr>
              <a:t>為</a:t>
            </a:r>
          </a:p>
          <a:p>
            <a:r>
              <a:rPr lang="zh-TW" altLang="en-US" sz="2400" b="1" dirty="0" smtClean="0">
                <a:solidFill>
                  <a:schemeClr val="accent1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rPr>
              <a:t>最容易感染登革熱的月份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Playfair Display"/>
              <a:ea typeface="Playfair Display"/>
              <a:cs typeface="Playfair Display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6736" y="3121254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其中又以，中西區、南區、北區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/>
              <a:t>占全</a:t>
            </a:r>
            <a:r>
              <a:rPr lang="zh-TW" altLang="en-US" dirty="0" smtClean="0"/>
              <a:t>台南總人口</a:t>
            </a:r>
            <a:r>
              <a:rPr lang="en-US" altLang="zh-TW" dirty="0"/>
              <a:t>	</a:t>
            </a:r>
            <a:r>
              <a:rPr lang="zh-TW" altLang="en-US" dirty="0"/>
              <a:t>   </a:t>
            </a:r>
            <a:r>
              <a:rPr lang="en-US" altLang="zh-TW" dirty="0" smtClean="0"/>
              <a:t>17.8%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/>
              <a:t>占全台南感染病例數  </a:t>
            </a:r>
            <a:r>
              <a:rPr lang="en-US" altLang="zh-TW" dirty="0" smtClean="0"/>
              <a:t>55.0%</a:t>
            </a:r>
            <a:endParaRPr lang="en-US" altLang="zh-TW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5" t="29975" r="441" b="28175"/>
          <a:stretch/>
        </p:blipFill>
        <p:spPr>
          <a:xfrm>
            <a:off x="7680403" y="1757575"/>
            <a:ext cx="708917" cy="16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6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影片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665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8" t="21941" r="11163" b="13186"/>
          <a:stretch/>
        </p:blipFill>
        <p:spPr>
          <a:xfrm>
            <a:off x="1104900" y="669830"/>
            <a:ext cx="6388099" cy="40419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圓角矩形 3"/>
          <p:cNvSpPr/>
          <p:nvPr/>
        </p:nvSpPr>
        <p:spPr>
          <a:xfrm>
            <a:off x="4029148" y="-515526"/>
            <a:ext cx="5381552" cy="5085532"/>
          </a:xfrm>
          <a:prstGeom prst="round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5" b="100000" l="177" r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28600" y="206608"/>
            <a:ext cx="279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疊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42731" y="1820505"/>
            <a:ext cx="3655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2400" b="1" dirty="0">
                <a:solidFill>
                  <a:schemeClr val="accent2">
                    <a:lumMod val="50000"/>
                  </a:schemeClr>
                </a:solidFill>
              </a:rPr>
              <a:t>台南各區密度分層設色圖 </a:t>
            </a:r>
            <a:endParaRPr lang="en-US" altLang="zh-TW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5" r="56325"/>
          <a:stretch/>
        </p:blipFill>
        <p:spPr>
          <a:xfrm>
            <a:off x="7299298" y="2536115"/>
            <a:ext cx="1692318" cy="123365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9" t="76015"/>
          <a:stretch/>
        </p:blipFill>
        <p:spPr>
          <a:xfrm>
            <a:off x="7524529" y="3428454"/>
            <a:ext cx="2114134" cy="123365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759200" y="4570006"/>
            <a:ext cx="53848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100" dirty="0" smtClean="0"/>
              <a:t>資料來源：台南各區密度分層設色圖 </a:t>
            </a:r>
            <a:endParaRPr lang="en-US" altLang="zh-TW" sz="1100" dirty="0" smtClean="0"/>
          </a:p>
          <a:p>
            <a:pPr algn="r"/>
            <a:r>
              <a:rPr lang="zh-TW" altLang="en-US" sz="1100" dirty="0">
                <a:hlinkClick r:id="rId6"/>
              </a:rPr>
              <a:t>https://zh.wikipedia.org/wiki/%E8%87%BA%E5%8D%97%E9%83%BD%E6%9C%83%E5%8D%80#/media/File:Population_density_map_of_Tainan_(Dec_2009).svg</a:t>
            </a:r>
            <a:endParaRPr lang="en-US" altLang="zh-TW" sz="1100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94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665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8" t="21941" r="11163" b="13186"/>
          <a:stretch/>
        </p:blipFill>
        <p:spPr>
          <a:xfrm>
            <a:off x="1104900" y="669830"/>
            <a:ext cx="6388099" cy="40419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圓角矩形 3"/>
          <p:cNvSpPr/>
          <p:nvPr/>
        </p:nvSpPr>
        <p:spPr>
          <a:xfrm>
            <a:off x="1104900" y="-468887"/>
            <a:ext cx="5381552" cy="5085532"/>
          </a:xfrm>
          <a:prstGeom prst="roundRect">
            <a:avLst/>
          </a:prstGeom>
          <a:blipFill dpi="0" rotWithShape="1">
            <a:blip r:embed="rId3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5" b="100000" l="177" r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759200" y="4570006"/>
            <a:ext cx="53848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100" dirty="0" smtClean="0"/>
              <a:t>資料來源：台南各區密度分層設色圖 </a:t>
            </a:r>
            <a:endParaRPr lang="en-US" altLang="zh-TW" sz="1100" dirty="0" smtClean="0"/>
          </a:p>
          <a:p>
            <a:pPr algn="r"/>
            <a:r>
              <a:rPr lang="zh-TW" altLang="en-US" sz="1100" dirty="0">
                <a:hlinkClick r:id="rId5"/>
              </a:rPr>
              <a:t>https://zh.wikipedia.org/wiki/%E8%87%BA%E5%8D%97%E9%83%BD%E6%9C%83%E5%8D%80#/media/File:Population_density_map_of_Tainan_(Dec_2009).svg</a:t>
            </a:r>
            <a:endParaRPr lang="en-US" altLang="zh-TW" sz="1100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28600" y="206608"/>
            <a:ext cx="279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疊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029148" y="-515526"/>
            <a:ext cx="5381552" cy="5085532"/>
          </a:xfrm>
          <a:prstGeom prst="round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5" b="100000" l="177" r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1598949" y="2333228"/>
            <a:ext cx="2700000" cy="270000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42731" y="1820505"/>
            <a:ext cx="3655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2400" b="1" dirty="0">
                <a:solidFill>
                  <a:schemeClr val="accent2">
                    <a:lumMod val="50000"/>
                  </a:schemeClr>
                </a:solidFill>
              </a:rPr>
              <a:t>台南各區密度分層設色圖 </a:t>
            </a:r>
            <a:endParaRPr lang="en-US" altLang="zh-TW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5" r="56325"/>
          <a:stretch/>
        </p:blipFill>
        <p:spPr>
          <a:xfrm>
            <a:off x="7299298" y="2536115"/>
            <a:ext cx="1692318" cy="123365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9" t="76015"/>
          <a:stretch/>
        </p:blipFill>
        <p:spPr>
          <a:xfrm>
            <a:off x="7524529" y="3428454"/>
            <a:ext cx="2114134" cy="123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1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1" y="718320"/>
            <a:ext cx="4135814" cy="3744000"/>
          </a:xfrm>
          <a:prstGeom prst="rect">
            <a:avLst/>
          </a:prstGeom>
        </p:spPr>
      </p:pic>
      <p:sp>
        <p:nvSpPr>
          <p:cNvPr id="33" name="Shape 237"/>
          <p:cNvSpPr txBox="1">
            <a:spLocks noGrp="1"/>
          </p:cNvSpPr>
          <p:nvPr>
            <p:ph type="title"/>
          </p:nvPr>
        </p:nvSpPr>
        <p:spPr>
          <a:xfrm>
            <a:off x="4972056" y="695289"/>
            <a:ext cx="3403310" cy="953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zh-TW" altLang="en-US" sz="3600" dirty="0" smtClean="0">
                <a:solidFill>
                  <a:schemeClr val="accent2">
                    <a:lumMod val="50000"/>
                  </a:schemeClr>
                </a:solidFill>
              </a:rPr>
              <a:t>貳、</a:t>
            </a:r>
            <a:r>
              <a:rPr lang="en-US" altLang="zh-TW" sz="3600" dirty="0" smtClean="0">
                <a:solidFill>
                  <a:srgbClr val="F1C232"/>
                </a:solidFill>
              </a:rPr>
              <a:t/>
            </a:r>
            <a:br>
              <a:rPr lang="en-US" altLang="zh-TW" sz="3600" dirty="0" smtClean="0">
                <a:solidFill>
                  <a:srgbClr val="F1C232"/>
                </a:solidFill>
              </a:rPr>
            </a:br>
            <a:r>
              <a:rPr lang="zh-TW" altLang="en-US" sz="3600" dirty="0" smtClean="0">
                <a:solidFill>
                  <a:srgbClr val="F1C232"/>
                </a:solidFill>
              </a:rPr>
              <a:t>區得病</a:t>
            </a:r>
            <a:r>
              <a:rPr lang="zh-TW" altLang="en-US" sz="3600" dirty="0">
                <a:solidFill>
                  <a:srgbClr val="F1C232"/>
                </a:solidFill>
              </a:rPr>
              <a:t>率</a:t>
            </a:r>
            <a:r>
              <a:rPr lang="zh-TW" altLang="en-US" sz="3600" dirty="0" smtClean="0">
                <a:solidFill>
                  <a:srgbClr val="F1C232"/>
                </a:solidFill>
              </a:rPr>
              <a:t>與</a:t>
            </a:r>
            <a:r>
              <a:rPr lang="en-US" altLang="zh-TW" sz="3600" dirty="0" smtClean="0">
                <a:solidFill>
                  <a:srgbClr val="F1C232"/>
                </a:solidFill>
              </a:rPr>
              <a:t/>
            </a:r>
            <a:br>
              <a:rPr lang="en-US" altLang="zh-TW" sz="3600" dirty="0" smtClean="0">
                <a:solidFill>
                  <a:srgbClr val="F1C232"/>
                </a:solidFill>
              </a:rPr>
            </a:br>
            <a:r>
              <a:rPr lang="zh-TW" altLang="en-US" sz="3600" dirty="0" smtClean="0">
                <a:solidFill>
                  <a:srgbClr val="F1C232"/>
                </a:solidFill>
              </a:rPr>
              <a:t>人口密度</a:t>
            </a:r>
            <a:r>
              <a:rPr lang="zh-TW" altLang="en-US" sz="3600" dirty="0">
                <a:solidFill>
                  <a:srgbClr val="F1C232"/>
                </a:solidFill>
              </a:rPr>
              <a:t>比較</a:t>
            </a:r>
            <a:endParaRPr lang="en" sz="36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079816" y="2581275"/>
            <a:ext cx="29384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X</a:t>
            </a:r>
            <a:r>
              <a:rPr lang="zh-TW" altLang="en-US" dirty="0" smtClean="0"/>
              <a:t>軸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區的人口密度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人</a:t>
            </a:r>
            <a:r>
              <a:rPr lang="en-US" altLang="zh-TW" dirty="0" smtClean="0"/>
              <a:t>/</a:t>
            </a:r>
            <a:r>
              <a:rPr lang="zh-TW" altLang="en-US" dirty="0" smtClean="0"/>
              <a:t>平方公里</a:t>
            </a:r>
            <a:r>
              <a:rPr lang="en-US" altLang="zh-TW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/>
              <a:t>Y</a:t>
            </a:r>
            <a:r>
              <a:rPr lang="zh-TW" altLang="en-US" dirty="0" smtClean="0"/>
              <a:t>軸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區的得病率</a:t>
            </a:r>
            <a:r>
              <a:rPr lang="en-US" altLang="zh-TW" dirty="0" smtClean="0"/>
              <a:t>(</a:t>
            </a:r>
            <a:r>
              <a:rPr lang="zh-TW" altLang="en-US" dirty="0" smtClean="0"/>
              <a:t>區病例數</a:t>
            </a:r>
            <a:r>
              <a:rPr lang="en-US" altLang="zh-TW" dirty="0" smtClean="0"/>
              <a:t>/</a:t>
            </a:r>
            <a:r>
              <a:rPr lang="zh-TW" altLang="en-US" dirty="0" smtClean="0"/>
              <a:t>區人</a:t>
            </a:r>
            <a:r>
              <a:rPr lang="zh-TW" altLang="en-US" dirty="0"/>
              <a:t>口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838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1" y="718320"/>
            <a:ext cx="4135814" cy="3744000"/>
          </a:xfrm>
          <a:prstGeom prst="rect">
            <a:avLst/>
          </a:prstGeom>
        </p:spPr>
      </p:pic>
      <p:sp>
        <p:nvSpPr>
          <p:cNvPr id="30" name="Shape 167"/>
          <p:cNvSpPr txBox="1">
            <a:spLocks/>
          </p:cNvSpPr>
          <p:nvPr/>
        </p:nvSpPr>
        <p:spPr>
          <a:xfrm>
            <a:off x="2920327" y="2204291"/>
            <a:ext cx="2284954" cy="2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rgbClr val="92D050"/>
                </a:solidFill>
              </a:rPr>
              <a:t>永康區 </a:t>
            </a:r>
            <a:r>
              <a:rPr lang="en-US" altLang="zh-TW" sz="2000" dirty="0" smtClean="0">
                <a:solidFill>
                  <a:srgbClr val="92D050"/>
                </a:solidFill>
              </a:rPr>
              <a:t>1.305%</a:t>
            </a:r>
          </a:p>
          <a:p>
            <a:r>
              <a:rPr lang="zh-TW" altLang="en-US" sz="2000" dirty="0" smtClean="0">
                <a:solidFill>
                  <a:srgbClr val="92D050"/>
                </a:solidFill>
              </a:rPr>
              <a:t>　　　 </a:t>
            </a:r>
            <a:r>
              <a:rPr lang="en-US" altLang="zh-TW" sz="2000" dirty="0">
                <a:solidFill>
                  <a:srgbClr val="92D050"/>
                </a:solidFill>
              </a:rPr>
              <a:t>5731</a:t>
            </a:r>
            <a:r>
              <a:rPr lang="en-US" altLang="zh-TW" sz="1100" dirty="0">
                <a:solidFill>
                  <a:srgbClr val="92D050"/>
                </a:solidFill>
              </a:rPr>
              <a:t>(</a:t>
            </a:r>
            <a:r>
              <a:rPr lang="zh-TW" altLang="en-US" sz="1100" dirty="0">
                <a:solidFill>
                  <a:srgbClr val="92D050"/>
                </a:solidFill>
              </a:rPr>
              <a:t>人口密度</a:t>
            </a:r>
            <a:r>
              <a:rPr lang="en-US" altLang="zh-TW" sz="1100" dirty="0">
                <a:solidFill>
                  <a:srgbClr val="92D050"/>
                </a:solidFill>
              </a:rPr>
              <a:t>)</a:t>
            </a:r>
            <a:endParaRPr lang="en" altLang="zh-TW" sz="1100" dirty="0">
              <a:solidFill>
                <a:srgbClr val="92D050"/>
              </a:solidFill>
            </a:endParaRPr>
          </a:p>
          <a:p>
            <a:endParaRPr lang="en" sz="2000" dirty="0">
              <a:solidFill>
                <a:srgbClr val="92D050"/>
              </a:solidFill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2850390" y="2429255"/>
            <a:ext cx="0" cy="46800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橢圓 2"/>
          <p:cNvSpPr/>
          <p:nvPr/>
        </p:nvSpPr>
        <p:spPr>
          <a:xfrm>
            <a:off x="4148755" y="1250877"/>
            <a:ext cx="287676" cy="2880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401610" y="1865022"/>
            <a:ext cx="3622023" cy="7441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</a:rPr>
              <a:t>北區 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</a:rPr>
              <a:t>4.264%</a:t>
            </a:r>
            <a:b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</a:rPr>
              <a:t>　　 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</a:rPr>
              <a:t>12713</a:t>
            </a:r>
            <a:r>
              <a:rPr lang="en-US" altLang="zh-TW" sz="11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zh-TW" altLang="en-US" sz="1100" dirty="0" smtClean="0">
                <a:solidFill>
                  <a:schemeClr val="accent4">
                    <a:lumMod val="50000"/>
                  </a:schemeClr>
                </a:solidFill>
              </a:rPr>
              <a:t>人口密度</a:t>
            </a:r>
            <a:r>
              <a:rPr lang="en-US" altLang="zh-TW" sz="11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en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4214912" y="1405732"/>
            <a:ext cx="287676" cy="28800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4506372" y="2675894"/>
            <a:ext cx="287676" cy="26712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Shape 167"/>
          <p:cNvSpPr txBox="1">
            <a:spLocks/>
          </p:cNvSpPr>
          <p:nvPr/>
        </p:nvSpPr>
        <p:spPr>
          <a:xfrm>
            <a:off x="5173464" y="1102315"/>
            <a:ext cx="3622023" cy="744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chemeClr val="accent3">
                    <a:lumMod val="50000"/>
                  </a:schemeClr>
                </a:solidFill>
              </a:rPr>
              <a:t>中西區 </a:t>
            </a:r>
            <a:r>
              <a:rPr lang="en-US" altLang="zh-TW" sz="2000" dirty="0" smtClean="0">
                <a:solidFill>
                  <a:schemeClr val="accent3">
                    <a:lumMod val="50000"/>
                  </a:schemeClr>
                </a:solidFill>
              </a:rPr>
              <a:t>4.448%	</a:t>
            </a:r>
            <a:r>
              <a:rPr lang="zh-TW" altLang="en-US" sz="2000" dirty="0" smtClean="0">
                <a:solidFill>
                  <a:schemeClr val="accent3">
                    <a:lumMod val="50000"/>
                  </a:schemeClr>
                </a:solidFill>
              </a:rPr>
              <a:t>   　</a:t>
            </a:r>
            <a:endParaRPr lang="en-US" altLang="zh-TW" sz="2000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TW" altLang="en-US" sz="2000" dirty="0">
                <a:solidFill>
                  <a:schemeClr val="accent3">
                    <a:lumMod val="50000"/>
                  </a:schemeClr>
                </a:solidFill>
              </a:rPr>
              <a:t>　</a:t>
            </a:r>
            <a:r>
              <a:rPr lang="zh-TW" altLang="en-US" sz="2000" dirty="0" smtClean="0">
                <a:solidFill>
                  <a:schemeClr val="accent3">
                    <a:lumMod val="50000"/>
                  </a:schemeClr>
                </a:solidFill>
              </a:rPr>
              <a:t>　　 </a:t>
            </a:r>
            <a:r>
              <a:rPr lang="en-US" altLang="zh-TW" sz="2000" dirty="0" smtClean="0">
                <a:solidFill>
                  <a:schemeClr val="accent3">
                    <a:lumMod val="50000"/>
                  </a:schemeClr>
                </a:solidFill>
              </a:rPr>
              <a:t>12380</a:t>
            </a:r>
            <a:r>
              <a:rPr lang="en-US" altLang="zh-TW" sz="1100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zh-TW" altLang="en-US" sz="1100" dirty="0" smtClean="0">
                <a:solidFill>
                  <a:schemeClr val="accent3">
                    <a:lumMod val="50000"/>
                  </a:schemeClr>
                </a:solidFill>
              </a:rPr>
              <a:t>人口密度</a:t>
            </a:r>
            <a:r>
              <a:rPr lang="en-US" altLang="zh-TW" sz="1100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Shape 167"/>
          <p:cNvSpPr txBox="1">
            <a:spLocks/>
          </p:cNvSpPr>
          <p:nvPr/>
        </p:nvSpPr>
        <p:spPr>
          <a:xfrm>
            <a:off x="5416535" y="2609149"/>
            <a:ext cx="3622023" cy="744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chemeClr val="accent2">
                    <a:lumMod val="50000"/>
                  </a:schemeClr>
                </a:solidFill>
              </a:rPr>
              <a:t>東區 </a:t>
            </a:r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1.624%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</a:rPr>
              <a:t>　</a:t>
            </a:r>
            <a:r>
              <a:rPr lang="zh-TW" altLang="en-US" sz="2000" dirty="0" smtClean="0">
                <a:solidFill>
                  <a:schemeClr val="accent2">
                    <a:lumMod val="50000"/>
                  </a:schemeClr>
                </a:solidFill>
              </a:rPr>
              <a:t>　 </a:t>
            </a:r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14078</a:t>
            </a:r>
            <a:r>
              <a:rPr lang="en-US" altLang="zh-TW" sz="1100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1100" dirty="0" smtClean="0">
                <a:solidFill>
                  <a:schemeClr val="accent2">
                    <a:lumMod val="50000"/>
                  </a:schemeClr>
                </a:solidFill>
              </a:rPr>
              <a:t>人口密度</a:t>
            </a:r>
            <a:r>
              <a:rPr lang="en-US" altLang="zh-TW" sz="11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4436431" y="1355626"/>
            <a:ext cx="774000" cy="761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381079" y="2088756"/>
            <a:ext cx="1044000" cy="442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4377551" y="1693732"/>
            <a:ext cx="0" cy="41400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4810210" y="2823122"/>
            <a:ext cx="630000" cy="3409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2733831" y="2887061"/>
            <a:ext cx="234000" cy="234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2799124" y="2827608"/>
            <a:ext cx="234000" cy="2340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1865306" y="3040147"/>
            <a:ext cx="234000" cy="234000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2497105" y="2127685"/>
            <a:ext cx="234000" cy="2340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Shape 167"/>
          <p:cNvSpPr txBox="1">
            <a:spLocks/>
          </p:cNvSpPr>
          <p:nvPr/>
        </p:nvSpPr>
        <p:spPr>
          <a:xfrm>
            <a:off x="1932318" y="1398423"/>
            <a:ext cx="2504113" cy="2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</a:rPr>
              <a:t>南區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</a:rPr>
              <a:t> 2.769%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</a:rPr>
              <a:t>　　 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</a:rPr>
              <a:t>4611</a:t>
            </a:r>
            <a:r>
              <a:rPr lang="en-US" altLang="zh-TW" sz="11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zh-TW" altLang="en-US" sz="1100" dirty="0" smtClean="0">
                <a:solidFill>
                  <a:schemeClr val="accent4">
                    <a:lumMod val="50000"/>
                  </a:schemeClr>
                </a:solidFill>
              </a:rPr>
              <a:t>人口密度</a:t>
            </a:r>
            <a:r>
              <a:rPr lang="en-US" altLang="zh-TW" sz="11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en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Shape 167"/>
          <p:cNvSpPr txBox="1">
            <a:spLocks/>
          </p:cNvSpPr>
          <p:nvPr/>
        </p:nvSpPr>
        <p:spPr>
          <a:xfrm>
            <a:off x="2095474" y="3199868"/>
            <a:ext cx="2763391" cy="2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chemeClr val="accent5">
                    <a:lumMod val="50000"/>
                  </a:schemeClr>
                </a:solidFill>
              </a:rPr>
              <a:t>安南區</a:t>
            </a:r>
            <a:r>
              <a:rPr lang="en-US" altLang="zh-TW" sz="2000" dirty="0" smtClean="0">
                <a:solidFill>
                  <a:schemeClr val="accent5">
                    <a:lumMod val="50000"/>
                  </a:schemeClr>
                </a:solidFill>
              </a:rPr>
              <a:t> 0.971%</a:t>
            </a:r>
            <a:r>
              <a:rPr lang="zh-TW" alt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en-US" altLang="zh-TW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zh-TW" altLang="en-US" sz="2000" dirty="0" smtClean="0">
                <a:solidFill>
                  <a:schemeClr val="accent5">
                    <a:lumMod val="50000"/>
                  </a:schemeClr>
                </a:solidFill>
              </a:rPr>
              <a:t>　　　 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</a:rPr>
              <a:t>1769</a:t>
            </a:r>
            <a:r>
              <a:rPr lang="en-US" altLang="zh-TW" sz="110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zh-TW" altLang="en-US" sz="1100" dirty="0">
                <a:solidFill>
                  <a:schemeClr val="accent5">
                    <a:lumMod val="50000"/>
                  </a:schemeClr>
                </a:solidFill>
              </a:rPr>
              <a:t>人口密度</a:t>
            </a:r>
            <a:r>
              <a:rPr lang="en-US" altLang="zh-TW" sz="11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" altLang="zh-TW" sz="11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Shape 167"/>
          <p:cNvSpPr txBox="1">
            <a:spLocks/>
          </p:cNvSpPr>
          <p:nvPr/>
        </p:nvSpPr>
        <p:spPr>
          <a:xfrm>
            <a:off x="5177925" y="3332413"/>
            <a:ext cx="3185926" cy="2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安平區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2000" dirty="0" smtClean="0">
                <a:solidFill>
                  <a:schemeClr val="accent3">
                    <a:lumMod val="75000"/>
                  </a:schemeClr>
                </a:solidFill>
              </a:rPr>
              <a:t>1.363%</a:t>
            </a:r>
          </a:p>
          <a:p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　　　 </a:t>
            </a:r>
            <a:r>
              <a:rPr lang="en-US" altLang="zh-TW" sz="2000" dirty="0" smtClean="0">
                <a:solidFill>
                  <a:schemeClr val="accent3">
                    <a:lumMod val="75000"/>
                  </a:schemeClr>
                </a:solidFill>
              </a:rPr>
              <a:t>5908</a:t>
            </a:r>
            <a:r>
              <a:rPr lang="en-US" altLang="zh-TW" sz="11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zh-TW" altLang="en-US" sz="1100" dirty="0">
                <a:solidFill>
                  <a:schemeClr val="accent3">
                    <a:lumMod val="75000"/>
                  </a:schemeClr>
                </a:solidFill>
              </a:rPr>
              <a:t>人口密度</a:t>
            </a:r>
            <a:r>
              <a:rPr lang="en-US" altLang="zh-TW" sz="1100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n" altLang="zh-TW" sz="11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" sz="2000" dirty="0">
              <a:solidFill>
                <a:srgbClr val="92D050"/>
              </a:solidFill>
            </a:endParaRPr>
          </a:p>
        </p:txBody>
      </p:sp>
      <p:cxnSp>
        <p:nvCxnSpPr>
          <p:cNvPr id="34" name="直線接點 33"/>
          <p:cNvCxnSpPr/>
          <p:nvPr/>
        </p:nvCxnSpPr>
        <p:spPr>
          <a:xfrm>
            <a:off x="2850390" y="2429255"/>
            <a:ext cx="150088" cy="442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983398" y="3423758"/>
            <a:ext cx="150088" cy="44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785490" y="2241839"/>
            <a:ext cx="720000" cy="442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1785490" y="1614188"/>
            <a:ext cx="3601" cy="61200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1987362" y="3270856"/>
            <a:ext cx="3601" cy="17280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3038026" y="2947549"/>
            <a:ext cx="1260000" cy="76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282865" y="2933294"/>
            <a:ext cx="0" cy="63000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4282865" y="3546766"/>
            <a:ext cx="936000" cy="76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790470" y="1629483"/>
            <a:ext cx="180000" cy="442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91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61" y="718320"/>
            <a:ext cx="4135814" cy="3744000"/>
          </a:xfrm>
          <a:prstGeom prst="rect">
            <a:avLst/>
          </a:prstGeom>
        </p:spPr>
      </p:pic>
      <p:sp>
        <p:nvSpPr>
          <p:cNvPr id="30" name="Shape 167"/>
          <p:cNvSpPr txBox="1">
            <a:spLocks/>
          </p:cNvSpPr>
          <p:nvPr/>
        </p:nvSpPr>
        <p:spPr>
          <a:xfrm>
            <a:off x="2920327" y="2204291"/>
            <a:ext cx="2284954" cy="2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rgbClr val="92D050"/>
                </a:solidFill>
              </a:rPr>
              <a:t>永康區 </a:t>
            </a:r>
            <a:r>
              <a:rPr lang="en-US" altLang="zh-TW" sz="2000" dirty="0" smtClean="0">
                <a:solidFill>
                  <a:srgbClr val="92D050"/>
                </a:solidFill>
              </a:rPr>
              <a:t>1.305%</a:t>
            </a:r>
          </a:p>
          <a:p>
            <a:r>
              <a:rPr lang="zh-TW" altLang="en-US" sz="2000" dirty="0" smtClean="0">
                <a:solidFill>
                  <a:srgbClr val="92D050"/>
                </a:solidFill>
              </a:rPr>
              <a:t>　　　 </a:t>
            </a:r>
            <a:r>
              <a:rPr lang="en-US" altLang="zh-TW" sz="2000" dirty="0">
                <a:solidFill>
                  <a:srgbClr val="92D050"/>
                </a:solidFill>
              </a:rPr>
              <a:t>5731</a:t>
            </a:r>
            <a:r>
              <a:rPr lang="en-US" altLang="zh-TW" sz="1100" dirty="0">
                <a:solidFill>
                  <a:srgbClr val="92D050"/>
                </a:solidFill>
              </a:rPr>
              <a:t>(</a:t>
            </a:r>
            <a:r>
              <a:rPr lang="zh-TW" altLang="en-US" sz="1100" dirty="0">
                <a:solidFill>
                  <a:srgbClr val="92D050"/>
                </a:solidFill>
              </a:rPr>
              <a:t>人口密度</a:t>
            </a:r>
            <a:r>
              <a:rPr lang="en-US" altLang="zh-TW" sz="1100" dirty="0">
                <a:solidFill>
                  <a:srgbClr val="92D050"/>
                </a:solidFill>
              </a:rPr>
              <a:t>)</a:t>
            </a:r>
            <a:endParaRPr lang="en" altLang="zh-TW" sz="1100" dirty="0">
              <a:solidFill>
                <a:srgbClr val="92D050"/>
              </a:solidFill>
            </a:endParaRPr>
          </a:p>
          <a:p>
            <a:endParaRPr lang="en" sz="2000" dirty="0">
              <a:solidFill>
                <a:srgbClr val="92D050"/>
              </a:solidFill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2850390" y="2429255"/>
            <a:ext cx="0" cy="46800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橢圓 2"/>
          <p:cNvSpPr/>
          <p:nvPr/>
        </p:nvSpPr>
        <p:spPr>
          <a:xfrm>
            <a:off x="4148755" y="1250877"/>
            <a:ext cx="287676" cy="2880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5401610" y="1865022"/>
            <a:ext cx="3622023" cy="7441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</a:rPr>
              <a:t>北區 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</a:rPr>
              <a:t>4.264%</a:t>
            </a:r>
            <a:b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</a:rPr>
              <a:t>　　 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</a:rPr>
              <a:t>12713</a:t>
            </a:r>
            <a:r>
              <a:rPr lang="en-US" altLang="zh-TW" sz="11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zh-TW" altLang="en-US" sz="1100" dirty="0" smtClean="0">
                <a:solidFill>
                  <a:schemeClr val="accent4">
                    <a:lumMod val="50000"/>
                  </a:schemeClr>
                </a:solidFill>
              </a:rPr>
              <a:t>人口密度</a:t>
            </a:r>
            <a:r>
              <a:rPr lang="en-US" altLang="zh-TW" sz="11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en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4214912" y="1405732"/>
            <a:ext cx="287676" cy="28800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4506372" y="2675894"/>
            <a:ext cx="287676" cy="26712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Shape 167"/>
          <p:cNvSpPr txBox="1">
            <a:spLocks/>
          </p:cNvSpPr>
          <p:nvPr/>
        </p:nvSpPr>
        <p:spPr>
          <a:xfrm>
            <a:off x="5173464" y="1102315"/>
            <a:ext cx="3622023" cy="744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chemeClr val="accent3">
                    <a:lumMod val="50000"/>
                  </a:schemeClr>
                </a:solidFill>
              </a:rPr>
              <a:t>中西區 </a:t>
            </a:r>
            <a:r>
              <a:rPr lang="en-US" altLang="zh-TW" sz="2000" dirty="0" smtClean="0">
                <a:solidFill>
                  <a:schemeClr val="accent3">
                    <a:lumMod val="50000"/>
                  </a:schemeClr>
                </a:solidFill>
              </a:rPr>
              <a:t>4.448%	</a:t>
            </a:r>
            <a:r>
              <a:rPr lang="zh-TW" altLang="en-US" sz="2000" dirty="0" smtClean="0">
                <a:solidFill>
                  <a:schemeClr val="accent3">
                    <a:lumMod val="50000"/>
                  </a:schemeClr>
                </a:solidFill>
              </a:rPr>
              <a:t>   　</a:t>
            </a:r>
            <a:endParaRPr lang="en-US" altLang="zh-TW" sz="2000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TW" altLang="en-US" sz="2000" dirty="0">
                <a:solidFill>
                  <a:schemeClr val="accent3">
                    <a:lumMod val="50000"/>
                  </a:schemeClr>
                </a:solidFill>
              </a:rPr>
              <a:t>　</a:t>
            </a:r>
            <a:r>
              <a:rPr lang="zh-TW" altLang="en-US" sz="2000" dirty="0" smtClean="0">
                <a:solidFill>
                  <a:schemeClr val="accent3">
                    <a:lumMod val="50000"/>
                  </a:schemeClr>
                </a:solidFill>
              </a:rPr>
              <a:t>　　 </a:t>
            </a:r>
            <a:r>
              <a:rPr lang="en-US" altLang="zh-TW" sz="2000" dirty="0" smtClean="0">
                <a:solidFill>
                  <a:schemeClr val="accent3">
                    <a:lumMod val="50000"/>
                  </a:schemeClr>
                </a:solidFill>
              </a:rPr>
              <a:t>12380</a:t>
            </a:r>
            <a:r>
              <a:rPr lang="en-US" altLang="zh-TW" sz="1100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zh-TW" altLang="en-US" sz="1100" dirty="0" smtClean="0">
                <a:solidFill>
                  <a:schemeClr val="accent3">
                    <a:lumMod val="50000"/>
                  </a:schemeClr>
                </a:solidFill>
              </a:rPr>
              <a:t>人口密度</a:t>
            </a:r>
            <a:r>
              <a:rPr lang="en-US" altLang="zh-TW" sz="1100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Shape 167"/>
          <p:cNvSpPr txBox="1">
            <a:spLocks/>
          </p:cNvSpPr>
          <p:nvPr/>
        </p:nvSpPr>
        <p:spPr>
          <a:xfrm>
            <a:off x="5416535" y="2609149"/>
            <a:ext cx="3622023" cy="744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chemeClr val="accent2">
                    <a:lumMod val="50000"/>
                  </a:schemeClr>
                </a:solidFill>
              </a:rPr>
              <a:t>東區 </a:t>
            </a:r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1.624%</a:t>
            </a:r>
          </a:p>
          <a:p>
            <a:r>
              <a:rPr lang="zh-TW" altLang="en-US" sz="2000" dirty="0">
                <a:solidFill>
                  <a:schemeClr val="accent2">
                    <a:lumMod val="50000"/>
                  </a:schemeClr>
                </a:solidFill>
              </a:rPr>
              <a:t>　</a:t>
            </a:r>
            <a:r>
              <a:rPr lang="zh-TW" altLang="en-US" sz="2000" dirty="0" smtClean="0">
                <a:solidFill>
                  <a:schemeClr val="accent2">
                    <a:lumMod val="50000"/>
                  </a:schemeClr>
                </a:solidFill>
              </a:rPr>
              <a:t>　 </a:t>
            </a:r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14078</a:t>
            </a:r>
            <a:r>
              <a:rPr lang="en-US" altLang="zh-TW" sz="1100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1100" dirty="0" smtClean="0">
                <a:solidFill>
                  <a:schemeClr val="accent2">
                    <a:lumMod val="50000"/>
                  </a:schemeClr>
                </a:solidFill>
              </a:rPr>
              <a:t>人口密度</a:t>
            </a:r>
            <a:r>
              <a:rPr lang="en-US" altLang="zh-TW" sz="11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4436431" y="1355626"/>
            <a:ext cx="774000" cy="761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381079" y="2088756"/>
            <a:ext cx="1044000" cy="442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4377551" y="1693732"/>
            <a:ext cx="0" cy="41400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H="1">
            <a:off x="4810210" y="2823122"/>
            <a:ext cx="630000" cy="3409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2733831" y="2887061"/>
            <a:ext cx="234000" cy="234000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2799124" y="2827608"/>
            <a:ext cx="234000" cy="2340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1865306" y="3040147"/>
            <a:ext cx="234000" cy="234000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2497105" y="2127685"/>
            <a:ext cx="234000" cy="2340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Shape 167"/>
          <p:cNvSpPr txBox="1">
            <a:spLocks/>
          </p:cNvSpPr>
          <p:nvPr/>
        </p:nvSpPr>
        <p:spPr>
          <a:xfrm>
            <a:off x="1932318" y="1398423"/>
            <a:ext cx="2504113" cy="2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</a:rPr>
              <a:t>南區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</a:rPr>
              <a:t> 2.769%</a:t>
            </a:r>
            <a:endParaRPr lang="en-US" altLang="zh-TW" sz="20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</a:rPr>
              <a:t>　　 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</a:rPr>
              <a:t>4611</a:t>
            </a:r>
            <a:r>
              <a:rPr lang="en-US" altLang="zh-TW" sz="1100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zh-TW" altLang="en-US" sz="1100" dirty="0" smtClean="0">
                <a:solidFill>
                  <a:schemeClr val="accent4">
                    <a:lumMod val="50000"/>
                  </a:schemeClr>
                </a:solidFill>
              </a:rPr>
              <a:t>人口密度</a:t>
            </a:r>
            <a:r>
              <a:rPr lang="en-US" altLang="zh-TW" sz="11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en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Shape 167"/>
          <p:cNvSpPr txBox="1">
            <a:spLocks/>
          </p:cNvSpPr>
          <p:nvPr/>
        </p:nvSpPr>
        <p:spPr>
          <a:xfrm>
            <a:off x="2095474" y="3199868"/>
            <a:ext cx="2763391" cy="2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chemeClr val="accent5">
                    <a:lumMod val="50000"/>
                  </a:schemeClr>
                </a:solidFill>
              </a:rPr>
              <a:t>安南區</a:t>
            </a:r>
            <a:r>
              <a:rPr lang="en-US" altLang="zh-TW" sz="2000" dirty="0" smtClean="0">
                <a:solidFill>
                  <a:schemeClr val="accent5">
                    <a:lumMod val="50000"/>
                  </a:schemeClr>
                </a:solidFill>
              </a:rPr>
              <a:t> 0.971%</a:t>
            </a:r>
            <a:r>
              <a:rPr lang="zh-TW" alt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en-US" altLang="zh-TW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zh-TW" altLang="en-US" sz="2000" dirty="0" smtClean="0">
                <a:solidFill>
                  <a:schemeClr val="accent5">
                    <a:lumMod val="50000"/>
                  </a:schemeClr>
                </a:solidFill>
              </a:rPr>
              <a:t>　　　 </a:t>
            </a:r>
            <a:r>
              <a:rPr lang="en-US" altLang="zh-TW" sz="2000" dirty="0">
                <a:solidFill>
                  <a:schemeClr val="accent5">
                    <a:lumMod val="50000"/>
                  </a:schemeClr>
                </a:solidFill>
              </a:rPr>
              <a:t>1769</a:t>
            </a:r>
            <a:r>
              <a:rPr lang="en-US" altLang="zh-TW" sz="110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zh-TW" altLang="en-US" sz="1100" dirty="0">
                <a:solidFill>
                  <a:schemeClr val="accent5">
                    <a:lumMod val="50000"/>
                  </a:schemeClr>
                </a:solidFill>
              </a:rPr>
              <a:t>人口密度</a:t>
            </a:r>
            <a:r>
              <a:rPr lang="en-US" altLang="zh-TW" sz="11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" altLang="zh-TW" sz="11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Shape 167"/>
          <p:cNvSpPr txBox="1">
            <a:spLocks/>
          </p:cNvSpPr>
          <p:nvPr/>
        </p:nvSpPr>
        <p:spPr>
          <a:xfrm>
            <a:off x="5177925" y="3332413"/>
            <a:ext cx="3185926" cy="2882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安平區</a:t>
            </a:r>
            <a:r>
              <a:rPr lang="zh-TW" alt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sz="2000" dirty="0" smtClean="0">
                <a:solidFill>
                  <a:schemeClr val="accent3">
                    <a:lumMod val="75000"/>
                  </a:schemeClr>
                </a:solidFill>
              </a:rPr>
              <a:t>1.363%</a:t>
            </a:r>
          </a:p>
          <a:p>
            <a:r>
              <a:rPr lang="zh-TW" altLang="en-US" sz="2000" dirty="0" smtClean="0">
                <a:solidFill>
                  <a:schemeClr val="accent3">
                    <a:lumMod val="75000"/>
                  </a:schemeClr>
                </a:solidFill>
              </a:rPr>
              <a:t>　　　 </a:t>
            </a:r>
            <a:r>
              <a:rPr lang="en-US" altLang="zh-TW" sz="2000" dirty="0" smtClean="0">
                <a:solidFill>
                  <a:schemeClr val="accent3">
                    <a:lumMod val="75000"/>
                  </a:schemeClr>
                </a:solidFill>
              </a:rPr>
              <a:t>5908</a:t>
            </a:r>
            <a:r>
              <a:rPr lang="en-US" altLang="zh-TW" sz="11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zh-TW" altLang="en-US" sz="1100" dirty="0">
                <a:solidFill>
                  <a:schemeClr val="accent3">
                    <a:lumMod val="75000"/>
                  </a:schemeClr>
                </a:solidFill>
              </a:rPr>
              <a:t>人口密度</a:t>
            </a:r>
            <a:r>
              <a:rPr lang="en-US" altLang="zh-TW" sz="1100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n" altLang="zh-TW" sz="11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" sz="2000" dirty="0">
              <a:solidFill>
                <a:srgbClr val="92D050"/>
              </a:solidFill>
            </a:endParaRPr>
          </a:p>
        </p:txBody>
      </p:sp>
      <p:cxnSp>
        <p:nvCxnSpPr>
          <p:cNvPr id="34" name="直線接點 33"/>
          <p:cNvCxnSpPr/>
          <p:nvPr/>
        </p:nvCxnSpPr>
        <p:spPr>
          <a:xfrm>
            <a:off x="2850390" y="2429255"/>
            <a:ext cx="150088" cy="442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983398" y="3423758"/>
            <a:ext cx="150088" cy="44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785490" y="2241839"/>
            <a:ext cx="720000" cy="442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1785490" y="1614188"/>
            <a:ext cx="3601" cy="61200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1987362" y="3270856"/>
            <a:ext cx="3601" cy="17280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3038026" y="2947549"/>
            <a:ext cx="1260000" cy="76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4282865" y="2933294"/>
            <a:ext cx="0" cy="63000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4282865" y="3546766"/>
            <a:ext cx="936000" cy="761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790470" y="1629483"/>
            <a:ext cx="180000" cy="442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2629477" y="3923676"/>
            <a:ext cx="6880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u="sng" dirty="0">
                <a:solidFill>
                  <a:srgbClr val="FF0000"/>
                </a:solidFill>
              </a:rPr>
              <a:t>C</a:t>
            </a:r>
            <a:r>
              <a:rPr lang="en-US" altLang="zh-TW" sz="3200" b="1" u="sng" dirty="0" smtClean="0">
                <a:solidFill>
                  <a:srgbClr val="FF0000"/>
                </a:solidFill>
              </a:rPr>
              <a:t>orrelation : 0.8753149</a:t>
            </a:r>
            <a:endParaRPr lang="zh-TW" altLang="en-US" sz="32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ctrTitle" idx="4294967295"/>
          </p:nvPr>
        </p:nvSpPr>
        <p:spPr>
          <a:xfrm>
            <a:off x="364623" y="1496366"/>
            <a:ext cx="8195718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5500" dirty="0" smtClean="0"/>
              <a:t>得病率與人口密度</a:t>
            </a:r>
            <a:r>
              <a:rPr lang="en-US" altLang="zh-TW" sz="5500" dirty="0" smtClean="0"/>
              <a:t/>
            </a:r>
            <a:br>
              <a:rPr lang="en-US" altLang="zh-TW" sz="5500" dirty="0" smtClean="0"/>
            </a:br>
            <a:r>
              <a:rPr lang="zh-TW" altLang="en-US" sz="5500" dirty="0" smtClean="0"/>
              <a:t>呈現</a:t>
            </a:r>
            <a:r>
              <a:rPr lang="zh-TW" altLang="en-US" sz="5500" dirty="0">
                <a:solidFill>
                  <a:srgbClr val="F1C232"/>
                </a:solidFill>
              </a:rPr>
              <a:t>高度</a:t>
            </a:r>
            <a:r>
              <a:rPr lang="zh-TW" altLang="en-US" sz="5500" dirty="0" smtClean="0">
                <a:solidFill>
                  <a:srgbClr val="F1C232"/>
                </a:solidFill>
              </a:rPr>
              <a:t>正相</a:t>
            </a:r>
            <a:r>
              <a:rPr lang="zh-TW" altLang="en-US" sz="5500" dirty="0">
                <a:solidFill>
                  <a:srgbClr val="F1C232"/>
                </a:solidFill>
              </a:rPr>
              <a:t>關</a:t>
            </a:r>
            <a:endParaRPr lang="en" sz="5500" dirty="0">
              <a:solidFill>
                <a:srgbClr val="F1C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17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88902" y="1659062"/>
            <a:ext cx="54446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rPr>
              <a:t>參</a:t>
            </a:r>
            <a:r>
              <a:rPr lang="zh-TW" altLang="en-US" sz="3600" b="1" dirty="0" smtClean="0">
                <a:solidFill>
                  <a:schemeClr val="accent6">
                    <a:lumMod val="50000"/>
                  </a:schemeClr>
                </a:solidFill>
                <a:latin typeface="Playfair Display"/>
                <a:ea typeface="Playfair Display"/>
                <a:cs typeface="Playfair Display"/>
              </a:rPr>
              <a:t>、</a:t>
            </a:r>
            <a:r>
              <a:rPr lang="en-US" altLang="zh-TW" sz="3600" b="1" dirty="0">
                <a:solidFill>
                  <a:srgbClr val="C27BA0"/>
                </a:solidFill>
                <a:latin typeface="Playfair Display"/>
                <a:ea typeface="Playfair Display"/>
                <a:cs typeface="Playfair Display"/>
              </a:rPr>
              <a:t/>
            </a:r>
            <a:br>
              <a:rPr lang="en-US" altLang="zh-TW" sz="3600" b="1" dirty="0">
                <a:solidFill>
                  <a:srgbClr val="C27BA0"/>
                </a:solidFill>
                <a:latin typeface="Playfair Display"/>
                <a:ea typeface="Playfair Display"/>
                <a:cs typeface="Playfair Display"/>
              </a:rPr>
            </a:br>
            <a:r>
              <a:rPr lang="zh-TW" altLang="en-US" sz="3600" b="1" dirty="0" smtClean="0">
                <a:solidFill>
                  <a:srgbClr val="C27BA0"/>
                </a:solidFill>
                <a:latin typeface="Playfair Display"/>
                <a:ea typeface="Playfair Display"/>
                <a:cs typeface="Playfair Display"/>
              </a:rPr>
              <a:t>公園數與</a:t>
            </a:r>
            <a:r>
              <a:rPr lang="zh-TW" altLang="en-US" sz="3600" b="1" dirty="0" smtClean="0">
                <a:solidFill>
                  <a:srgbClr val="C27BA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感染</a:t>
            </a:r>
            <a:r>
              <a:rPr lang="zh-TW" altLang="en-US" sz="3600" b="1" dirty="0">
                <a:solidFill>
                  <a:srgbClr val="C27BA0"/>
                </a:solidFill>
                <a:latin typeface="Playfair Display"/>
                <a:ea typeface="Playfair Display"/>
                <a:cs typeface="Playfair Display"/>
              </a:rPr>
              <a:t>病例數比較</a:t>
            </a:r>
          </a:p>
        </p:txBody>
      </p:sp>
      <p:sp>
        <p:nvSpPr>
          <p:cNvPr id="8" name="矩形 7"/>
          <p:cNvSpPr/>
          <p:nvPr/>
        </p:nvSpPr>
        <p:spPr>
          <a:xfrm>
            <a:off x="1688902" y="2983540"/>
            <a:ext cx="544464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 smtClean="0">
                <a:solidFill>
                  <a:schemeClr val="bg1">
                    <a:lumMod val="50000"/>
                  </a:schemeClr>
                </a:solidFill>
                <a:latin typeface="Tinos"/>
                <a:ea typeface="Tinos"/>
                <a:cs typeface="Tinos"/>
              </a:rPr>
              <a:t>資料來源：臺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latin typeface="Tinos"/>
                <a:ea typeface="Tinos"/>
                <a:cs typeface="Tinos"/>
              </a:rPr>
              <a:t>南市政府開放資料平台，</a:t>
            </a:r>
            <a:r>
              <a:rPr lang="en-US" altLang="zh-TW" sz="1100" dirty="0">
                <a:solidFill>
                  <a:schemeClr val="bg1">
                    <a:lumMod val="50000"/>
                  </a:schemeClr>
                </a:solidFill>
                <a:latin typeface="Tinos"/>
                <a:ea typeface="Tinos"/>
                <a:cs typeface="Tinos"/>
                <a:hlinkClick r:id="rId3"/>
              </a:rPr>
              <a:t>http://data.tainan.gov.tw/</a:t>
            </a:r>
            <a:r>
              <a:rPr lang="zh-TW" altLang="en-US" sz="1100" dirty="0" smtClean="0">
                <a:solidFill>
                  <a:schemeClr val="bg1">
                    <a:lumMod val="50000"/>
                  </a:schemeClr>
                </a:solidFill>
                <a:latin typeface="Tinos"/>
                <a:ea typeface="Tinos"/>
                <a:cs typeface="Tinos"/>
              </a:rPr>
              <a:t>。</a:t>
            </a:r>
            <a:endParaRPr lang="en-US" altLang="zh-TW" sz="1100" dirty="0" smtClean="0">
              <a:solidFill>
                <a:schemeClr val="bg1">
                  <a:lumMod val="50000"/>
                </a:schemeClr>
              </a:solidFill>
              <a:latin typeface="Tinos"/>
              <a:ea typeface="Tinos"/>
              <a:cs typeface="Tinos"/>
            </a:endParaRPr>
          </a:p>
          <a:p>
            <a:r>
              <a:rPr lang="en-US" altLang="zh-TW" sz="1100" dirty="0" smtClean="0">
                <a:solidFill>
                  <a:schemeClr val="bg1">
                    <a:lumMod val="50000"/>
                  </a:schemeClr>
                </a:solidFill>
                <a:latin typeface="Tinos"/>
                <a:ea typeface="Tinos"/>
                <a:cs typeface="Tinos"/>
              </a:rPr>
              <a:t>-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  <a:latin typeface="Tinos"/>
                <a:ea typeface="Tinos"/>
                <a:cs typeface="Tinos"/>
              </a:rPr>
              <a:t>下載網址，</a:t>
            </a:r>
            <a:r>
              <a:rPr lang="en-US" altLang="zh-TW" sz="1100" dirty="0">
                <a:solidFill>
                  <a:schemeClr val="bg1">
                    <a:lumMod val="50000"/>
                  </a:schemeClr>
                </a:solidFill>
                <a:latin typeface="Tinos"/>
                <a:ea typeface="Tinos"/>
                <a:cs typeface="Tinos"/>
                <a:hlinkClick r:id="rId4"/>
              </a:rPr>
              <a:t>http://data.tainan.gov.tw/dataset/tainan-park-info/resource/9378f8dd-3d41-4cdb-bb52-e6e084e80a77</a:t>
            </a:r>
            <a:r>
              <a:rPr lang="zh-TW" altLang="en-US" sz="1100" dirty="0">
                <a:solidFill>
                  <a:schemeClr val="tx1"/>
                </a:solidFill>
                <a:latin typeface="Tinos"/>
                <a:ea typeface="Tinos"/>
                <a:cs typeface="Tinos"/>
              </a:rPr>
              <a:t>。</a:t>
            </a:r>
            <a:endParaRPr lang="en" altLang="zh-TW" sz="1100" dirty="0">
              <a:solidFill>
                <a:schemeClr val="tx1"/>
              </a:solidFill>
              <a:latin typeface="Tinos"/>
              <a:ea typeface="Tinos"/>
              <a:cs typeface="Tinos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51152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5116" t="13018" r="36605" b="6089"/>
          <a:stretch/>
        </p:blipFill>
        <p:spPr>
          <a:xfrm>
            <a:off x="4276243" y="698643"/>
            <a:ext cx="3511569" cy="3738679"/>
          </a:xfrm>
          <a:prstGeom prst="rect">
            <a:avLst/>
          </a:prstGeom>
        </p:spPr>
      </p:pic>
      <p:sp>
        <p:nvSpPr>
          <p:cNvPr id="131" name="Shape 131"/>
          <p:cNvSpPr txBox="1">
            <a:spLocks noGrp="1"/>
          </p:cNvSpPr>
          <p:nvPr>
            <p:ph type="ctrTitle" idx="4294967295"/>
          </p:nvPr>
        </p:nvSpPr>
        <p:spPr>
          <a:xfrm>
            <a:off x="876757" y="1581019"/>
            <a:ext cx="6593700" cy="85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sz="3200" dirty="0" smtClean="0">
                <a:solidFill>
                  <a:srgbClr val="CC41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104</a:t>
            </a:r>
            <a:r>
              <a:rPr lang="zh-TW" altLang="en-US" sz="3200" dirty="0" smtClean="0">
                <a:solidFill>
                  <a:srgbClr val="CC41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年台南市</a:t>
            </a:r>
            <a:r>
              <a:rPr lang="en-US" altLang="zh-TW" sz="3200" dirty="0" smtClean="0">
                <a:solidFill>
                  <a:srgbClr val="CC41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dirty="0" smtClean="0">
                <a:solidFill>
                  <a:srgbClr val="CC41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dirty="0" smtClean="0">
                <a:solidFill>
                  <a:srgbClr val="CC41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本土登革熱病例</a:t>
            </a:r>
            <a:endParaRPr lang="en" sz="3200" dirty="0">
              <a:solidFill>
                <a:srgbClr val="CC412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Shape 72"/>
          <p:cNvSpPr txBox="1">
            <a:spLocks/>
          </p:cNvSpPr>
          <p:nvPr/>
        </p:nvSpPr>
        <p:spPr>
          <a:xfrm>
            <a:off x="876757" y="2743413"/>
            <a:ext cx="3601630" cy="209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Font typeface="Tinos"/>
              <a:buChar char="◉"/>
              <a:defRPr sz="14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Tinos"/>
              <a:buChar char="◎"/>
              <a:defRPr sz="14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Tinos"/>
              <a:buChar char="○"/>
              <a:defRPr sz="14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inos"/>
              <a:buNone/>
              <a:defRPr sz="14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inos"/>
              <a:buNone/>
              <a:defRPr sz="14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inos"/>
              <a:buNone/>
              <a:defRPr sz="14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inos"/>
              <a:buNone/>
              <a:defRPr sz="14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inos"/>
              <a:buNone/>
              <a:defRPr sz="14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Tinos"/>
              <a:buNone/>
              <a:defRPr sz="1400" b="0" i="0" u="none" strike="noStrike" cap="none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>
              <a:spcBef>
                <a:spcPts val="0"/>
              </a:spcBef>
              <a:buFont typeface="Tinos"/>
              <a:buNone/>
            </a:pPr>
            <a:r>
              <a:rPr lang="zh-TW" altLang="en-US" sz="15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資料來源：台南市政府資料開放平台</a:t>
            </a:r>
            <a:endParaRPr lang="en-US" altLang="zh-TW" sz="1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http://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data.tainan.gov.tw/dataset/denguefevercases/resource/7617bfcd-20e2-4f8d-a83b-6f6b479367f9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None/>
            </a:pPr>
            <a:endParaRPr lang="en-US" sz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Tinos"/>
              <a:buNone/>
            </a:pPr>
            <a:r>
              <a:rPr lang="zh-TW" altLang="en-US" sz="15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資料內容：編號、確診日、區別、里別、道路名稱、緯度座標、經度座標</a:t>
            </a:r>
            <a:endParaRPr lang="en-US" altLang="zh-TW" sz="15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0"/>
              </a:spcBef>
              <a:buFont typeface="Tinos"/>
              <a:buNone/>
            </a:pPr>
            <a:endParaRPr lang="en-US" sz="11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93" b="85821" l="200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87"/>
          <a:stretch/>
        </p:blipFill>
        <p:spPr>
          <a:xfrm rot="21392844" flipH="1">
            <a:off x="13152" y="4209900"/>
            <a:ext cx="600378" cy="4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665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5" t="21941" r="11164" b="12393"/>
          <a:stretch/>
        </p:blipFill>
        <p:spPr>
          <a:xfrm>
            <a:off x="1114097" y="669830"/>
            <a:ext cx="6378902" cy="409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/>
          <p:cNvSpPr txBox="1"/>
          <p:nvPr/>
        </p:nvSpPr>
        <p:spPr>
          <a:xfrm>
            <a:off x="228600" y="206608"/>
            <a:ext cx="279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疊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56352" y="206607"/>
            <a:ext cx="4316248" cy="4187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4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5665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5" t="21941" r="11164" b="12393"/>
          <a:stretch/>
        </p:blipFill>
        <p:spPr>
          <a:xfrm>
            <a:off x="1114097" y="669830"/>
            <a:ext cx="6378902" cy="409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/>
          <p:cNvSpPr txBox="1"/>
          <p:nvPr/>
        </p:nvSpPr>
        <p:spPr>
          <a:xfrm>
            <a:off x="228600" y="206608"/>
            <a:ext cx="279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疊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93076" y="206608"/>
            <a:ext cx="4316248" cy="4187825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056352" y="206607"/>
            <a:ext cx="4316248" cy="4187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372180" y="2276176"/>
            <a:ext cx="2700000" cy="2700000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04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3"/>
          <p:cNvSpPr txBox="1">
            <a:spLocks/>
          </p:cNvSpPr>
          <p:nvPr/>
        </p:nvSpPr>
        <p:spPr>
          <a:xfrm>
            <a:off x="659666" y="1807747"/>
            <a:ext cx="8013014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48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48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zh-TW" altLang="en-US" sz="5500" dirty="0" smtClean="0"/>
              <a:t>感染病例數與公園密集度</a:t>
            </a:r>
            <a:endParaRPr lang="en-US" altLang="zh-TW" sz="5500" dirty="0" smtClean="0"/>
          </a:p>
          <a:p>
            <a:pPr algn="ctr"/>
            <a:r>
              <a:rPr lang="zh-TW" altLang="en-US" sz="5500" dirty="0" smtClean="0"/>
              <a:t>有</a:t>
            </a:r>
            <a:r>
              <a:rPr lang="zh-TW" altLang="en-US" sz="5500" dirty="0" smtClean="0">
                <a:solidFill>
                  <a:srgbClr val="F1C232"/>
                </a:solidFill>
              </a:rPr>
              <a:t>密切關係</a:t>
            </a:r>
            <a:endParaRPr lang="en-US" altLang="zh-TW" sz="5500" dirty="0" smtClean="0"/>
          </a:p>
        </p:txBody>
      </p:sp>
    </p:spTree>
    <p:extLst>
      <p:ext uri="{BB962C8B-B14F-4D97-AF65-F5344CB8AC3E}">
        <p14:creationId xmlns:p14="http://schemas.microsoft.com/office/powerpoint/2010/main" val="222476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0809" y="1033902"/>
            <a:ext cx="6640799" cy="2993569"/>
          </a:xfrm>
        </p:spPr>
        <p:txBody>
          <a:bodyPr/>
          <a:lstStyle/>
          <a:p>
            <a:pPr algn="l"/>
            <a:r>
              <a:rPr lang="zh-TW" altLang="en-US" sz="36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肆</a:t>
            </a:r>
            <a:r>
              <a:rPr lang="zh-TW" altLang="en-US" sz="3600" dirty="0" smtClean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交通樞紐</a:t>
            </a:r>
            <a:r>
              <a:rPr lang="en-US" altLang="zh-TW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火車站</a:t>
            </a:r>
            <a:r>
              <a:rPr lang="en-US" altLang="zh-TW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及感染病例數比較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921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5665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8" t="9630" r="14306" b="8618"/>
          <a:stretch/>
        </p:blipFill>
        <p:spPr>
          <a:xfrm>
            <a:off x="895850" y="226085"/>
            <a:ext cx="5213684" cy="4530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65827" y="791825"/>
            <a:ext cx="28405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1775" y="1233785"/>
            <a:ext cx="28405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81775" y="1458748"/>
            <a:ext cx="28405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81775" y="1756188"/>
            <a:ext cx="28405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1775" y="2058996"/>
            <a:ext cx="28405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1775" y="2295715"/>
            <a:ext cx="28405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81658" y="2586212"/>
            <a:ext cx="28405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39749" y="2807263"/>
            <a:ext cx="28405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79718" y="3037801"/>
            <a:ext cx="28405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56311" y="3218931"/>
            <a:ext cx="3834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32290" y="3428417"/>
            <a:ext cx="3834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47824" y="3649988"/>
            <a:ext cx="3834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64592" y="4081045"/>
            <a:ext cx="3834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66851" y="4278036"/>
            <a:ext cx="3834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77617" y="4458776"/>
            <a:ext cx="3834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30160" y="4458776"/>
            <a:ext cx="3834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81775" y="4184272"/>
            <a:ext cx="38343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675234"/>
              </p:ext>
            </p:extLst>
          </p:nvPr>
        </p:nvGraphicFramePr>
        <p:xfrm>
          <a:off x="6325048" y="226085"/>
          <a:ext cx="2664840" cy="466441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7267"/>
                <a:gridCol w="893851"/>
                <a:gridCol w="1263722"/>
              </a:tblGrid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編號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火車站名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進出站流量 </a:t>
                      </a:r>
                      <a:r>
                        <a:rPr lang="en-US" altLang="zh-TW" sz="1100" dirty="0" smtClean="0"/>
                        <a:t>(</a:t>
                      </a:r>
                      <a:r>
                        <a:rPr lang="zh-TW" altLang="en-US" sz="1100" dirty="0" smtClean="0"/>
                        <a:t>人次</a:t>
                      </a:r>
                      <a:r>
                        <a:rPr lang="en-US" altLang="zh-TW" sz="1100" dirty="0" smtClean="0"/>
                        <a:t>)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01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後壁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223431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02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新營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1976023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03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柳營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345963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04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林鳳營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217622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05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隆田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599224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06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拔林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54442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07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善化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1300452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08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南科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445624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09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新市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996604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10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永康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1181986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11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大橋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1220861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12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台南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9357587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13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保安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616662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14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仁德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280136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15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中洲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180353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16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長榮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359321</a:t>
                      </a:r>
                      <a:endParaRPr lang="zh-TW" altLang="en-US" sz="1100" dirty="0"/>
                    </a:p>
                  </a:txBody>
                  <a:tcPr/>
                </a:tc>
              </a:tr>
              <a:tr h="2591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17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 smtClean="0"/>
                        <a:t>沙崙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/>
                        <a:t>716652</a:t>
                      </a:r>
                      <a:endParaRPr lang="zh-TW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矩形 26"/>
          <p:cNvSpPr/>
          <p:nvPr/>
        </p:nvSpPr>
        <p:spPr>
          <a:xfrm>
            <a:off x="895850" y="4766553"/>
            <a:ext cx="54291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 smtClean="0">
                <a:solidFill>
                  <a:schemeClr val="bg1">
                    <a:lumMod val="50000"/>
                  </a:schemeClr>
                </a:solidFill>
              </a:rPr>
              <a:t>資料來源：台鐵統計資料http</a:t>
            </a:r>
            <a:r>
              <a:rPr lang="zh-TW" altLang="en-US" sz="1100" dirty="0">
                <a:solidFill>
                  <a:schemeClr val="bg1">
                    <a:lumMod val="50000"/>
                  </a:schemeClr>
                </a:solidFill>
              </a:rPr>
              <a:t>://www.railway.gov.tw/tw/CP.aspx?sn=7460&amp;n=6886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86574" y="171061"/>
            <a:ext cx="36212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台南各火車站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流量統計資料</a:t>
            </a:r>
          </a:p>
          <a:p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(104.7-104.12)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8" b="99306" l="1356" r="984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80" y="3322777"/>
            <a:ext cx="390920" cy="318037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8" b="99306" l="1356" r="984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80" y="3059912"/>
            <a:ext cx="390920" cy="318037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8" b="99306" l="1356" r="984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80" y="2807263"/>
            <a:ext cx="390920" cy="318037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8" b="99306" l="1356" r="984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80" y="2039322"/>
            <a:ext cx="390920" cy="318037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8" b="99306" l="1356" r="984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080" y="739887"/>
            <a:ext cx="390920" cy="31803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8813727" y="3353599"/>
            <a:ext cx="26962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TW" alt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813726" y="2848301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TW" alt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807314" y="780925"/>
            <a:ext cx="27603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TW" alt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817834" y="2076333"/>
            <a:ext cx="27603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TW" alt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813727" y="3102851"/>
            <a:ext cx="26962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TW" alt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474474" y="3324822"/>
            <a:ext cx="60334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100" b="1" dirty="0" smtClean="0">
                <a:solidFill>
                  <a:schemeClr val="bg1"/>
                </a:solidFill>
              </a:rPr>
              <a:t>北</a:t>
            </a:r>
            <a:r>
              <a:rPr lang="zh-TW" altLang="en-US" sz="1100" b="1" dirty="0">
                <a:solidFill>
                  <a:schemeClr val="bg1"/>
                </a:solidFill>
              </a:rPr>
              <a:t>區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7471973" y="2818774"/>
            <a:ext cx="605850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/>
                </a:solidFill>
              </a:rPr>
              <a:t>永康</a:t>
            </a:r>
            <a:r>
              <a:rPr lang="zh-TW" altLang="en-US" sz="1100" b="1" dirty="0" smtClean="0">
                <a:solidFill>
                  <a:schemeClr val="bg1"/>
                </a:solidFill>
              </a:rPr>
              <a:t>區</a:t>
            </a:r>
            <a:endParaRPr lang="zh-TW" altLang="en-US" sz="1100" b="1" dirty="0">
              <a:solidFill>
                <a:schemeClr val="bg1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471973" y="3064186"/>
            <a:ext cx="605850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100" b="1" dirty="0">
                <a:solidFill>
                  <a:schemeClr val="bg1"/>
                </a:solidFill>
              </a:rPr>
              <a:t>永康</a:t>
            </a:r>
            <a:r>
              <a:rPr lang="zh-TW" altLang="en-US" sz="1100" b="1" dirty="0" smtClean="0">
                <a:solidFill>
                  <a:schemeClr val="bg1"/>
                </a:solidFill>
              </a:rPr>
              <a:t>區</a:t>
            </a:r>
            <a:endParaRPr lang="zh-TW" altLang="en-US" sz="1100" b="1" dirty="0">
              <a:solidFill>
                <a:schemeClr val="bg1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470954" y="739887"/>
            <a:ext cx="61149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bg1"/>
                </a:solidFill>
              </a:rPr>
              <a:t>新</a:t>
            </a:r>
            <a:r>
              <a:rPr lang="zh-TW" altLang="en-US" sz="1100" b="1" dirty="0">
                <a:solidFill>
                  <a:schemeClr val="bg1"/>
                </a:solidFill>
              </a:rPr>
              <a:t>營</a:t>
            </a:r>
            <a:r>
              <a:rPr lang="zh-TW" altLang="en-US" sz="1100" b="1" dirty="0" smtClean="0">
                <a:solidFill>
                  <a:schemeClr val="bg1"/>
                </a:solidFill>
              </a:rPr>
              <a:t>區</a:t>
            </a:r>
            <a:endParaRPr lang="zh-TW" altLang="en-US" sz="1100" b="1" dirty="0">
              <a:solidFill>
                <a:schemeClr val="bg1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470954" y="2034105"/>
            <a:ext cx="60686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bg1"/>
                </a:solidFill>
              </a:rPr>
              <a:t>善化區</a:t>
            </a:r>
            <a:endParaRPr lang="zh-TW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14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-5665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/>
          <a:stretch/>
        </p:blipFill>
        <p:spPr>
          <a:xfrm>
            <a:off x="1487652" y="406085"/>
            <a:ext cx="6538667" cy="4320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5634616" y="73572"/>
            <a:ext cx="3593467" cy="4658178"/>
          </a:xfrm>
          <a:prstGeom prst="rect">
            <a:avLst/>
          </a:prstGeom>
          <a:blipFill dpi="0" rotWithShape="1">
            <a:blip r:embed="rId3"/>
            <a:srcRect/>
            <a:stretch>
              <a:fillRect r="-570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228600" y="206608"/>
            <a:ext cx="279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疊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600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-5665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/>
          <a:stretch/>
        </p:blipFill>
        <p:spPr>
          <a:xfrm>
            <a:off x="1487652" y="406085"/>
            <a:ext cx="6538667" cy="4320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177159" y="73572"/>
            <a:ext cx="5644055" cy="465817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5634616" y="73572"/>
            <a:ext cx="3593467" cy="4658178"/>
          </a:xfrm>
          <a:prstGeom prst="rect">
            <a:avLst/>
          </a:prstGeom>
          <a:blipFill dpi="0" rotWithShape="1">
            <a:blip r:embed="rId3"/>
            <a:srcRect/>
            <a:stretch>
              <a:fillRect r="-570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228600" y="206608"/>
            <a:ext cx="279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疊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103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-5665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/>
          <a:stretch/>
        </p:blipFill>
        <p:spPr>
          <a:xfrm>
            <a:off x="1487652" y="406085"/>
            <a:ext cx="6538667" cy="4320000"/>
          </a:xfrm>
          <a:prstGeom prst="rect">
            <a:avLst/>
          </a:prstGeom>
        </p:spPr>
      </p:pic>
      <p:sp>
        <p:nvSpPr>
          <p:cNvPr id="12" name="五角星形 11"/>
          <p:cNvSpPr/>
          <p:nvPr/>
        </p:nvSpPr>
        <p:spPr>
          <a:xfrm>
            <a:off x="3799555" y="716730"/>
            <a:ext cx="180000" cy="1800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五角星形 12"/>
          <p:cNvSpPr/>
          <p:nvPr/>
        </p:nvSpPr>
        <p:spPr>
          <a:xfrm>
            <a:off x="3852045" y="1045775"/>
            <a:ext cx="54000" cy="54000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五角星形 13"/>
          <p:cNvSpPr/>
          <p:nvPr/>
        </p:nvSpPr>
        <p:spPr>
          <a:xfrm>
            <a:off x="3841535" y="1329545"/>
            <a:ext cx="54000" cy="54000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五角星形 14"/>
          <p:cNvSpPr/>
          <p:nvPr/>
        </p:nvSpPr>
        <p:spPr>
          <a:xfrm>
            <a:off x="3810005" y="1718415"/>
            <a:ext cx="54000" cy="5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五角星形 15"/>
          <p:cNvSpPr/>
          <p:nvPr/>
        </p:nvSpPr>
        <p:spPr>
          <a:xfrm>
            <a:off x="3852045" y="1928615"/>
            <a:ext cx="54000" cy="5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五角星形 17"/>
          <p:cNvSpPr/>
          <p:nvPr/>
        </p:nvSpPr>
        <p:spPr>
          <a:xfrm>
            <a:off x="3693005" y="2243128"/>
            <a:ext cx="144000" cy="144000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五角星形 18"/>
          <p:cNvSpPr/>
          <p:nvPr/>
        </p:nvSpPr>
        <p:spPr>
          <a:xfrm>
            <a:off x="3694405" y="2485655"/>
            <a:ext cx="54000" cy="5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五角星形 19"/>
          <p:cNvSpPr/>
          <p:nvPr/>
        </p:nvSpPr>
        <p:spPr>
          <a:xfrm>
            <a:off x="3599815" y="2821979"/>
            <a:ext cx="54000" cy="5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五角星形 20"/>
          <p:cNvSpPr/>
          <p:nvPr/>
        </p:nvSpPr>
        <p:spPr>
          <a:xfrm>
            <a:off x="3298196" y="3034094"/>
            <a:ext cx="108000" cy="108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五角星形 22"/>
          <p:cNvSpPr/>
          <p:nvPr/>
        </p:nvSpPr>
        <p:spPr>
          <a:xfrm>
            <a:off x="3066903" y="3226174"/>
            <a:ext cx="108000" cy="108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五角星形 23"/>
          <p:cNvSpPr/>
          <p:nvPr/>
        </p:nvSpPr>
        <p:spPr>
          <a:xfrm>
            <a:off x="2922833" y="3339839"/>
            <a:ext cx="216000" cy="216000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五角星形 24"/>
          <p:cNvSpPr/>
          <p:nvPr/>
        </p:nvSpPr>
        <p:spPr>
          <a:xfrm>
            <a:off x="3147903" y="3967589"/>
            <a:ext cx="54000" cy="5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五角星形 25"/>
          <p:cNvSpPr/>
          <p:nvPr/>
        </p:nvSpPr>
        <p:spPr>
          <a:xfrm>
            <a:off x="3216223" y="4046419"/>
            <a:ext cx="54000" cy="5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五角星形 26"/>
          <p:cNvSpPr/>
          <p:nvPr/>
        </p:nvSpPr>
        <p:spPr>
          <a:xfrm>
            <a:off x="3316073" y="4219839"/>
            <a:ext cx="54000" cy="5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五角星形 27"/>
          <p:cNvSpPr/>
          <p:nvPr/>
        </p:nvSpPr>
        <p:spPr>
          <a:xfrm>
            <a:off x="3468473" y="4183059"/>
            <a:ext cx="54000" cy="5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五角星形 28"/>
          <p:cNvSpPr/>
          <p:nvPr/>
        </p:nvSpPr>
        <p:spPr>
          <a:xfrm>
            <a:off x="3568323" y="4051689"/>
            <a:ext cx="54000" cy="5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五角星形 29"/>
          <p:cNvSpPr/>
          <p:nvPr/>
        </p:nvSpPr>
        <p:spPr>
          <a:xfrm>
            <a:off x="4167345" y="278540"/>
            <a:ext cx="54000" cy="5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493219" y="547741"/>
            <a:ext cx="111334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No.2 </a:t>
            </a:r>
          </a:p>
          <a:p>
            <a:r>
              <a:rPr lang="zh-TW" altLang="en-US" b="1" dirty="0" smtClean="0">
                <a:solidFill>
                  <a:schemeClr val="bg1"/>
                </a:solidFill>
              </a:rPr>
              <a:t>新營火車站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487652" y="2045625"/>
            <a:ext cx="111891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No.3 </a:t>
            </a:r>
          </a:p>
          <a:p>
            <a:r>
              <a:rPr lang="zh-TW" altLang="en-US" b="1" dirty="0" smtClean="0">
                <a:solidFill>
                  <a:schemeClr val="bg1"/>
                </a:solidFill>
              </a:rPr>
              <a:t>善化火車站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28600" y="206608"/>
            <a:ext cx="917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疊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altLang="zh-TW" sz="4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析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直線接點 37"/>
          <p:cNvCxnSpPr/>
          <p:nvPr/>
        </p:nvCxnSpPr>
        <p:spPr>
          <a:xfrm flipV="1">
            <a:off x="1683492" y="3443660"/>
            <a:ext cx="120327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V="1">
            <a:off x="2489734" y="806728"/>
            <a:ext cx="120327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2420912" y="2315126"/>
            <a:ext cx="120327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486600" y="3195183"/>
            <a:ext cx="111996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/>
                </a:solidFill>
              </a:rPr>
              <a:t>No.1</a:t>
            </a:r>
          </a:p>
          <a:p>
            <a:r>
              <a:rPr lang="zh-TW" altLang="en-US" b="1" dirty="0" smtClean="0">
                <a:solidFill>
                  <a:schemeClr val="bg1"/>
                </a:solidFill>
              </a:rPr>
              <a:t>台</a:t>
            </a:r>
            <a:r>
              <a:rPr lang="zh-TW" altLang="en-US" b="1" dirty="0">
                <a:solidFill>
                  <a:schemeClr val="bg1"/>
                </a:solidFill>
              </a:rPr>
              <a:t>南</a:t>
            </a:r>
            <a:r>
              <a:rPr lang="zh-TW" altLang="en-US" b="1" dirty="0" smtClean="0">
                <a:solidFill>
                  <a:schemeClr val="bg1"/>
                </a:solidFill>
              </a:rPr>
              <a:t>火車站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4616" y="73572"/>
            <a:ext cx="3593467" cy="4658178"/>
          </a:xfrm>
          <a:prstGeom prst="rect">
            <a:avLst/>
          </a:prstGeom>
          <a:blipFill dpi="0" rotWithShape="1">
            <a:blip r:embed="rId3"/>
            <a:srcRect/>
            <a:stretch>
              <a:fillRect r="-570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4862154" y="3885520"/>
            <a:ext cx="3861261" cy="10464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31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交通樞紐</a:t>
            </a:r>
            <a:r>
              <a:rPr lang="en-US" altLang="zh-TW" sz="31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1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火車站</a:t>
            </a:r>
            <a:r>
              <a:rPr lang="en-US" altLang="zh-TW" sz="31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sz="31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與傳染擴散有相關</a:t>
            </a:r>
            <a:endParaRPr lang="zh-TW" altLang="en-US" sz="31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019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2"/>
          <p:cNvSpPr txBox="1">
            <a:spLocks/>
          </p:cNvSpPr>
          <p:nvPr/>
        </p:nvSpPr>
        <p:spPr>
          <a:xfrm>
            <a:off x="1742826" y="1010143"/>
            <a:ext cx="6139932" cy="32034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36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4000" dirty="0" smtClean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預期結果　　統計</a:t>
            </a:r>
            <a:r>
              <a:rPr lang="zh-TW" altLang="en-US" sz="4000" dirty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sz="3200" dirty="0" smtClean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影響</a:t>
            </a:r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感染登革熱病例數的因素：</a:t>
            </a:r>
            <a:endParaRPr lang="en-US" altLang="zh-TW" sz="2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人口密度高的</a:t>
            </a:r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地區得病率高</a:t>
            </a:r>
            <a:endParaRPr lang="en-US" altLang="zh-TW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公園數量多的地區病例數多</a:t>
            </a:r>
            <a:endParaRPr lang="en-US" altLang="zh-TW" sz="2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交通樞紐與傳染擴散有關</a:t>
            </a:r>
            <a:r>
              <a:rPr lang="en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向右箭號 1"/>
          <p:cNvSpPr/>
          <p:nvPr/>
        </p:nvSpPr>
        <p:spPr>
          <a:xfrm>
            <a:off x="4571054" y="1177159"/>
            <a:ext cx="483476" cy="4099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甜甜圈 2"/>
          <p:cNvSpPr/>
          <p:nvPr/>
        </p:nvSpPr>
        <p:spPr>
          <a:xfrm>
            <a:off x="6762433" y="2338900"/>
            <a:ext cx="396000" cy="396000"/>
          </a:xfrm>
          <a:prstGeom prst="don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甜甜圈 4"/>
          <p:cNvSpPr/>
          <p:nvPr/>
        </p:nvSpPr>
        <p:spPr>
          <a:xfrm>
            <a:off x="6762433" y="3546535"/>
            <a:ext cx="396000" cy="396000"/>
          </a:xfrm>
          <a:prstGeom prst="don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甜甜圈 6"/>
          <p:cNvSpPr/>
          <p:nvPr/>
        </p:nvSpPr>
        <p:spPr>
          <a:xfrm>
            <a:off x="6762433" y="2918398"/>
            <a:ext cx="396000" cy="396000"/>
          </a:xfrm>
          <a:prstGeom prst="don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78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1282422" y="1301029"/>
            <a:ext cx="6640799" cy="49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sz="3200" dirty="0">
                <a:solidFill>
                  <a:srgbClr val="6AA84F"/>
                </a:solidFill>
              </a:rPr>
              <a:t>工作分配</a:t>
            </a:r>
            <a:endParaRPr lang="en" sz="3200" dirty="0">
              <a:solidFill>
                <a:srgbClr val="6AA84F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60767"/>
              </p:ext>
            </p:extLst>
          </p:nvPr>
        </p:nvGraphicFramePr>
        <p:xfrm>
          <a:off x="2058253" y="1913818"/>
          <a:ext cx="5328864" cy="1476656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239751"/>
                <a:gridCol w="883578"/>
                <a:gridCol w="934948"/>
                <a:gridCol w="2270587"/>
              </a:tblGrid>
              <a:tr h="369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404410024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廖紹凱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擴散圖分析及影片製作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9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404410029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en-US" altLang="zh-TW" b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蔡欣倢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資料總整合及</a:t>
                      </a:r>
                      <a:r>
                        <a:rPr lang="en-US" altLang="zh-TW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9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404410062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en-US" altLang="zh-TW" b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林佳萱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</a:t>
                      </a:r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語言撰寫及圖表製作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9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404410096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龍柏安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綜合總比較及</a:t>
                      </a:r>
                      <a:r>
                        <a:rPr lang="en-US" altLang="zh-TW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PPT</a:t>
                      </a:r>
                      <a:r>
                        <a:rPr lang="zh-TW" altLang="en-US" b="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</a:t>
                      </a:r>
                      <a:endParaRPr lang="zh-TW" altLang="en-US" b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12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2"/>
          <p:cNvSpPr txBox="1">
            <a:spLocks/>
          </p:cNvSpPr>
          <p:nvPr/>
        </p:nvSpPr>
        <p:spPr>
          <a:xfrm>
            <a:off x="1910992" y="957592"/>
            <a:ext cx="5363111" cy="32034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F1C"/>
              </a:buClr>
              <a:buSzPct val="100000"/>
              <a:buFont typeface="Playfair Display"/>
              <a:buNone/>
              <a:defRPr sz="3600" b="1" i="0" u="none" strike="noStrike" cap="none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buClr>
                <a:srgbClr val="231F1C"/>
              </a:buClr>
              <a:buSzPct val="100000"/>
              <a:buFont typeface="Playfair Display"/>
              <a:buNone/>
              <a:defRPr sz="3600" b="1">
                <a:solidFill>
                  <a:srgbClr val="231F1C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zh-TW" altLang="en-US" sz="4000" dirty="0" smtClean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預期結果</a:t>
            </a:r>
            <a:endParaRPr lang="en-US" altLang="zh-TW" sz="3200" dirty="0" smtClean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影響</a:t>
            </a:r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感染登革熱病例數的因素：</a:t>
            </a:r>
            <a:endParaRPr lang="en-US" altLang="zh-TW" sz="2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人口密度高的</a:t>
            </a:r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地區得病率高</a:t>
            </a:r>
            <a:endParaRPr lang="en-US" altLang="zh-TW" sz="2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公園數量多的地區病例數多</a:t>
            </a:r>
            <a:endParaRPr lang="en-US" altLang="zh-TW" sz="2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交通樞紐與傳染擴散有關</a:t>
            </a:r>
            <a:r>
              <a:rPr lang="en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01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ctrTitle" idx="4294967295"/>
          </p:nvPr>
        </p:nvSpPr>
        <p:spPr>
          <a:xfrm>
            <a:off x="1275150" y="1772783"/>
            <a:ext cx="6593700" cy="85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/>
              <a:t>Thanks!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4294967295"/>
          </p:nvPr>
        </p:nvSpPr>
        <p:spPr>
          <a:xfrm>
            <a:off x="1275150" y="2625383"/>
            <a:ext cx="6593700" cy="1468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i="1" dirty="0" smtClean="0">
                <a:latin typeface="Playfair Display"/>
                <a:ea typeface="Playfair Display"/>
                <a:cs typeface="Playfair Display"/>
                <a:sym typeface="Playfair Display"/>
              </a:rPr>
              <a:t>Q&amp;A</a:t>
            </a:r>
            <a:endParaRPr lang="en" sz="3600" b="1" i="1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607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grayscl/>
          </a:blip>
          <a:srcRect t="5976" r="4429" b="5609"/>
          <a:stretch/>
        </p:blipFill>
        <p:spPr>
          <a:xfrm>
            <a:off x="712500" y="686475"/>
            <a:ext cx="6475809" cy="3361544"/>
          </a:xfrm>
          <a:prstGeom prst="rect">
            <a:avLst/>
          </a:prstGeom>
          <a:blipFill dpi="0" rotWithShape="1">
            <a:blip r:embed="rId3">
              <a:alphaModFix amt="19000"/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5" b="100000" l="177" r="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83709" y="870462"/>
            <a:ext cx="6640799" cy="2993569"/>
          </a:xfrm>
        </p:spPr>
        <p:txBody>
          <a:bodyPr/>
          <a:lstStyle/>
          <a:p>
            <a:pPr algn="l"/>
            <a:r>
              <a:rPr lang="zh-TW" altLang="en-US" sz="3600" dirty="0" smtClean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壹、</a:t>
            </a:r>
            <a:r>
              <a:rPr lang="en-US" altLang="zh-TW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各地區感染病例數</a:t>
            </a:r>
            <a:r>
              <a:rPr lang="en-US" altLang="zh-TW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3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月份</a:t>
            </a:r>
            <a:r>
              <a:rPr lang="zh-TW" altLang="en-US" sz="3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初步比較</a:t>
            </a:r>
            <a:r>
              <a:rPr lang="en-US" altLang="zh-TW" sz="3600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altLang="zh-TW" sz="3600" dirty="0" smtClean="0">
                <a:solidFill>
                  <a:schemeClr val="accent3">
                    <a:lumMod val="50000"/>
                  </a:schemeClr>
                </a:solidFill>
              </a:rPr>
            </a:br>
            <a:endParaRPr lang="zh-TW" altLang="en-US" sz="36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/>
          <a:srcRect t="5847" r="55899" b="83457"/>
          <a:stretch/>
        </p:blipFill>
        <p:spPr>
          <a:xfrm>
            <a:off x="712500" y="4027471"/>
            <a:ext cx="3027294" cy="41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932659" y="11414"/>
            <a:ext cx="10436581" cy="5218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32" y="115750"/>
            <a:ext cx="2684303" cy="243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99" y="115750"/>
            <a:ext cx="2684303" cy="243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" y="2541937"/>
            <a:ext cx="2684303" cy="243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32" y="2545750"/>
            <a:ext cx="2684303" cy="243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98" y="2541937"/>
            <a:ext cx="2684303" cy="243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-678094" y="-113016"/>
            <a:ext cx="3154166" cy="1181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5" y="115750"/>
            <a:ext cx="2684303" cy="243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806887" y="4865863"/>
            <a:ext cx="177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01-06 </a:t>
            </a:r>
            <a:r>
              <a:rPr lang="en-US" altLang="zh-TW" dirty="0" smtClean="0"/>
              <a:t>/ </a:t>
            </a:r>
            <a:r>
              <a:rPr lang="zh-TW" altLang="en-US" sz="1100" dirty="0" smtClean="0"/>
              <a:t>共</a:t>
            </a:r>
            <a:r>
              <a:rPr lang="en-US" altLang="zh-TW" sz="1100" dirty="0" smtClean="0"/>
              <a:t>37</a:t>
            </a:r>
            <a:r>
              <a:rPr lang="zh-TW" altLang="en-US" sz="1100" dirty="0" smtClean="0"/>
              <a:t>個區</a:t>
            </a:r>
            <a:endParaRPr lang="zh-TW" altLang="en-US" sz="11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996562" y="4779554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15.0%</a:t>
            </a:r>
            <a:endParaRPr lang="zh-TW" altLang="en-US" sz="20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802134" y="2140933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0.089%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35312" y="2141781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0.065%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79869" y="2140179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0.099%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801141" y="4575640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0.081%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35312" y="4579499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4.448%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79869" y="4564718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0.399%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-44944" y="4749384"/>
            <a:ext cx="2847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區人口</a:t>
            </a:r>
            <a:endParaRPr lang="en-US" altLang="zh-TW" sz="1100" b="1" dirty="0" smtClean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  <a:p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台南病例</a:t>
            </a:r>
            <a:endParaRPr lang="zh-TW" altLang="en-US" sz="11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8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932658" y="0"/>
            <a:ext cx="10436254" cy="5218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99" y="2537155"/>
            <a:ext cx="2684302" cy="243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33" y="2541937"/>
            <a:ext cx="2684302" cy="243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2" y="2545750"/>
            <a:ext cx="2684303" cy="243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98" y="109061"/>
            <a:ext cx="2684303" cy="243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32" y="109061"/>
            <a:ext cx="2684303" cy="243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3" y="109061"/>
            <a:ext cx="2684303" cy="243000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806887" y="4865863"/>
            <a:ext cx="177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07-12 </a:t>
            </a:r>
            <a:r>
              <a:rPr lang="en-US" altLang="zh-TW" dirty="0" smtClean="0"/>
              <a:t>/ </a:t>
            </a:r>
            <a:r>
              <a:rPr lang="zh-TW" altLang="en-US" sz="1100" dirty="0" smtClean="0"/>
              <a:t>共</a:t>
            </a:r>
            <a:r>
              <a:rPr lang="en-US" altLang="zh-TW" sz="1100" dirty="0" smtClean="0"/>
              <a:t>37</a:t>
            </a:r>
            <a:r>
              <a:rPr lang="zh-TW" altLang="en-US" sz="1100" dirty="0" smtClean="0"/>
              <a:t>個區</a:t>
            </a:r>
            <a:endParaRPr lang="zh-TW" altLang="en-US" sz="11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995566" y="2337100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24.7%</a:t>
            </a:r>
            <a:endParaRPr lang="zh-TW" altLang="en-US" sz="20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057084" y="4764608"/>
            <a:ext cx="1105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13.2%</a:t>
            </a:r>
            <a:endParaRPr lang="zh-TW" altLang="en-US" sz="20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798609" y="2132872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0.062%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741004" y="2145640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4.264%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679869" y="2130615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0.197%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98609" y="4575640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1.305%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737473" y="4575640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0.410%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679869" y="4567045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0.031%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-44944" y="4749384"/>
            <a:ext cx="2847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區人口</a:t>
            </a:r>
            <a:endParaRPr lang="en-US" altLang="zh-TW" sz="1100" b="1" dirty="0" smtClean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  <a:p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台南病例</a:t>
            </a:r>
            <a:endParaRPr lang="zh-TW" altLang="en-US" sz="11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922930" y="-44492"/>
            <a:ext cx="10436254" cy="5218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90" y="2560338"/>
            <a:ext cx="2684302" cy="243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28" y="2533810"/>
            <a:ext cx="2684302" cy="243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7" y="2538502"/>
            <a:ext cx="2684302" cy="243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99" y="127462"/>
            <a:ext cx="2684302" cy="243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28" y="122439"/>
            <a:ext cx="2684302" cy="243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3" y="122439"/>
            <a:ext cx="2684302" cy="243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文字方塊 23"/>
          <p:cNvSpPr txBox="1"/>
          <p:nvPr/>
        </p:nvSpPr>
        <p:spPr>
          <a:xfrm>
            <a:off x="7806887" y="4865863"/>
            <a:ext cx="177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13-18 </a:t>
            </a:r>
            <a:r>
              <a:rPr lang="en-US" altLang="zh-TW" dirty="0" smtClean="0"/>
              <a:t>/ </a:t>
            </a:r>
            <a:r>
              <a:rPr lang="zh-TW" altLang="en-US" sz="1100" dirty="0" smtClean="0"/>
              <a:t>共</a:t>
            </a:r>
            <a:r>
              <a:rPr lang="en-US" altLang="zh-TW" sz="1100" dirty="0" smtClean="0"/>
              <a:t>37</a:t>
            </a:r>
            <a:r>
              <a:rPr lang="zh-TW" altLang="en-US" sz="1100" dirty="0" smtClean="0"/>
              <a:t>個區</a:t>
            </a:r>
            <a:endParaRPr lang="zh-TW" altLang="en-US" sz="11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193024" y="2346199"/>
            <a:ext cx="123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3.9%</a:t>
            </a:r>
            <a:endParaRPr lang="zh-TW" altLang="en-US" sz="20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054078" y="2346199"/>
            <a:ext cx="108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8.0%</a:t>
            </a:r>
            <a:endParaRPr lang="zh-TW" altLang="en-US" sz="20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801049" y="2133700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1.363%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43261" y="2160228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0.171%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679865" y="2152329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0.971%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801049" y="4563700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0.076%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740998" y="4560644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0.116%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679865" y="4568392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0.097%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-44944" y="4749384"/>
            <a:ext cx="2847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區人口</a:t>
            </a:r>
            <a:endParaRPr lang="en-US" altLang="zh-TW" sz="1100" b="1" dirty="0" smtClean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  <a:p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台南病例</a:t>
            </a:r>
            <a:endParaRPr lang="zh-TW" altLang="en-US" sz="11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971568" y="0"/>
            <a:ext cx="10436254" cy="5218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90" y="2548626"/>
            <a:ext cx="2684302" cy="243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05" y="2548626"/>
            <a:ext cx="2684302" cy="243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90" y="112874"/>
            <a:ext cx="2684302" cy="243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7" y="130338"/>
            <a:ext cx="2684302" cy="243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8" y="2559686"/>
            <a:ext cx="2684302" cy="243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28" y="135817"/>
            <a:ext cx="2684302" cy="243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文字方塊 28"/>
          <p:cNvSpPr txBox="1"/>
          <p:nvPr/>
        </p:nvSpPr>
        <p:spPr>
          <a:xfrm>
            <a:off x="7806887" y="4865863"/>
            <a:ext cx="177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19-24 </a:t>
            </a:r>
            <a:r>
              <a:rPr lang="en-US" altLang="zh-TW" dirty="0" smtClean="0"/>
              <a:t>/ </a:t>
            </a:r>
            <a:r>
              <a:rPr lang="zh-TW" altLang="en-US" sz="1100" dirty="0" smtClean="0"/>
              <a:t>共</a:t>
            </a:r>
            <a:r>
              <a:rPr lang="en-US" altLang="zh-TW" sz="1100" dirty="0" smtClean="0"/>
              <a:t>37</a:t>
            </a:r>
            <a:r>
              <a:rPr lang="zh-TW" altLang="en-US" sz="1100" dirty="0" smtClean="0"/>
              <a:t>個區</a:t>
            </a:r>
            <a:endParaRPr lang="zh-TW" altLang="en-US" sz="11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000701" y="2358839"/>
            <a:ext cx="101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13.4%</a:t>
            </a:r>
            <a:endParaRPr lang="zh-TW" altLang="en-US" sz="20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047687" y="4767784"/>
            <a:ext cx="1095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15.2%</a:t>
            </a:r>
            <a:endParaRPr lang="zh-TW" altLang="en-US" sz="20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807226" y="2159576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0.014%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40987" y="2165707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1.624%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79860" y="2142764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0.101%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795445" y="4578516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2.769%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740987" y="4588784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0.029%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79860" y="4578516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0.074%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-44944" y="4749384"/>
            <a:ext cx="2847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區人口</a:t>
            </a:r>
            <a:endParaRPr lang="en-US" altLang="zh-TW" sz="1100" b="1" dirty="0" smtClean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  <a:p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台南病例</a:t>
            </a:r>
            <a:endParaRPr lang="zh-TW" altLang="en-US" sz="11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4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942385" y="0"/>
            <a:ext cx="10436254" cy="5218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52" y="2539061"/>
            <a:ext cx="2684302" cy="2430000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359" y="2548626"/>
            <a:ext cx="2684302" cy="243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0" y="2538502"/>
            <a:ext cx="2684302" cy="243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90" y="124834"/>
            <a:ext cx="2684302" cy="243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05" y="113397"/>
            <a:ext cx="2684302" cy="243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8" y="135817"/>
            <a:ext cx="2684302" cy="2430000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7806887" y="4865863"/>
            <a:ext cx="177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25-30 </a:t>
            </a:r>
            <a:r>
              <a:rPr lang="en-US" altLang="zh-TW" dirty="0" smtClean="0"/>
              <a:t>/ </a:t>
            </a:r>
            <a:r>
              <a:rPr lang="zh-TW" altLang="en-US" sz="1100" dirty="0" smtClean="0"/>
              <a:t>共</a:t>
            </a:r>
            <a:r>
              <a:rPr lang="en-US" altLang="zh-TW" sz="1100" dirty="0" smtClean="0"/>
              <a:t>37</a:t>
            </a:r>
            <a:r>
              <a:rPr lang="zh-TW" altLang="en-US" sz="1100" dirty="0" smtClean="0"/>
              <a:t>個區</a:t>
            </a:r>
            <a:endParaRPr lang="zh-TW" altLang="en-US" sz="11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802021" y="2165707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0.034%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40860" y="2138392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0.118%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679791" y="2148516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0.181%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04920" y="4568392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0.349%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740860" y="4578516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0.179%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676396" y="4568392"/>
            <a:ext cx="101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0.132%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-44944" y="4749384"/>
            <a:ext cx="2847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chemeClr val="accent1">
                    <a:lumMod val="75000"/>
                  </a:schemeClr>
                </a:solidFill>
                <a:latin typeface="AR BERKLEY" panose="02000000000000000000" pitchFamily="2" charset="0"/>
              </a:rPr>
              <a:t>區人口</a:t>
            </a:r>
            <a:endParaRPr lang="en-US" altLang="zh-TW" sz="1100" b="1" dirty="0" smtClean="0">
              <a:solidFill>
                <a:schemeClr val="accent1">
                  <a:lumMod val="75000"/>
                </a:schemeClr>
              </a:solidFill>
              <a:latin typeface="AR BERKLEY" panose="02000000000000000000" pitchFamily="2" charset="0"/>
            </a:endParaRPr>
          </a:p>
          <a:p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區病例</a:t>
            </a:r>
            <a:r>
              <a:rPr lang="en-US" altLang="zh-TW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/</a:t>
            </a:r>
            <a:r>
              <a:rPr lang="zh-TW" altLang="en-US" sz="1100" b="1" dirty="0" smtClean="0">
                <a:solidFill>
                  <a:srgbClr val="FF0000"/>
                </a:solidFill>
                <a:latin typeface="AR BERKLEY" panose="02000000000000000000" pitchFamily="2" charset="0"/>
              </a:rPr>
              <a:t>台南病例</a:t>
            </a:r>
            <a:endParaRPr lang="zh-TW" altLang="en-US" sz="1100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sta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845</Words>
  <Application>Microsoft Office PowerPoint</Application>
  <PresentationFormat>如螢幕大小 (16:9)</PresentationFormat>
  <Paragraphs>271</Paragraphs>
  <Slides>30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8" baseType="lpstr">
      <vt:lpstr>Playfair Display</vt:lpstr>
      <vt:lpstr>Tinos</vt:lpstr>
      <vt:lpstr>微軟正黑體</vt:lpstr>
      <vt:lpstr>新細明體</vt:lpstr>
      <vt:lpstr>AR BERKLEY</vt:lpstr>
      <vt:lpstr>Arial</vt:lpstr>
      <vt:lpstr>Wingdings</vt:lpstr>
      <vt:lpstr>Constance template</vt:lpstr>
      <vt:lpstr>104年 台南登革熱</vt:lpstr>
      <vt:lpstr>104年台南市 本土登革熱病例</vt:lpstr>
      <vt:lpstr>PowerPoint 簡報</vt:lpstr>
      <vt:lpstr>壹、 各地區感染病例數 及月份初步比較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貳、 區得病率與 人口密度比較</vt:lpstr>
      <vt:lpstr>北區 4.264% 　　 12713(人口密度)</vt:lpstr>
      <vt:lpstr>北區 4.264% 　　 12713(人口密度)</vt:lpstr>
      <vt:lpstr>得病率與人口密度 呈現高度正相關</vt:lpstr>
      <vt:lpstr>PowerPoint 簡報</vt:lpstr>
      <vt:lpstr>PowerPoint 簡報</vt:lpstr>
      <vt:lpstr>PowerPoint 簡報</vt:lpstr>
      <vt:lpstr>PowerPoint 簡報</vt:lpstr>
      <vt:lpstr>肆、 交通樞紐(火車站) 及感染病例數比較 </vt:lpstr>
      <vt:lpstr>PowerPoint 簡報</vt:lpstr>
      <vt:lpstr>PowerPoint 簡報</vt:lpstr>
      <vt:lpstr>PowerPoint 簡報</vt:lpstr>
      <vt:lpstr>PowerPoint 簡報</vt:lpstr>
      <vt:lpstr>PowerPoint 簡報</vt:lpstr>
      <vt:lpstr>工作分配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104年 台南登革熱</dc:title>
  <dc:creator>Jamie</dc:creator>
  <cp:lastModifiedBy>Jamie</cp:lastModifiedBy>
  <cp:revision>89</cp:revision>
  <dcterms:modified xsi:type="dcterms:W3CDTF">2017-06-18T14:29:01Z</dcterms:modified>
</cp:coreProperties>
</file>